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9"/>
  </p:notesMasterIdLst>
  <p:sldIdLst>
    <p:sldId id="1012" r:id="rId2"/>
    <p:sldId id="1652" r:id="rId3"/>
    <p:sldId id="1664" r:id="rId4"/>
    <p:sldId id="1665" r:id="rId5"/>
    <p:sldId id="1666" r:id="rId6"/>
    <p:sldId id="1034" r:id="rId7"/>
    <p:sldId id="1616" r:id="rId8"/>
    <p:sldId id="1667" r:id="rId9"/>
    <p:sldId id="1668" r:id="rId10"/>
    <p:sldId id="1669" r:id="rId11"/>
    <p:sldId id="1670" r:id="rId12"/>
    <p:sldId id="1118" r:id="rId13"/>
    <p:sldId id="1671" r:id="rId14"/>
    <p:sldId id="1621" r:id="rId15"/>
    <p:sldId id="1674" r:id="rId16"/>
    <p:sldId id="1675" r:id="rId17"/>
    <p:sldId id="1676" r:id="rId18"/>
    <p:sldId id="1617" r:id="rId19"/>
    <p:sldId id="1677" r:id="rId20"/>
    <p:sldId id="1678" r:id="rId21"/>
    <p:sldId id="1679" r:id="rId22"/>
    <p:sldId id="1618" r:id="rId23"/>
    <p:sldId id="1682" r:id="rId24"/>
    <p:sldId id="1680" r:id="rId25"/>
    <p:sldId id="1681" r:id="rId26"/>
    <p:sldId id="1683" r:id="rId27"/>
    <p:sldId id="1684" r:id="rId28"/>
    <p:sldId id="1685" r:id="rId29"/>
    <p:sldId id="1688" r:id="rId30"/>
    <p:sldId id="1804" r:id="rId31"/>
    <p:sldId id="1803" r:id="rId32"/>
    <p:sldId id="1802" r:id="rId33"/>
    <p:sldId id="1690" r:id="rId34"/>
    <p:sldId id="1693" r:id="rId35"/>
    <p:sldId id="1692" r:id="rId36"/>
    <p:sldId id="1691" r:id="rId37"/>
    <p:sldId id="1694" r:id="rId38"/>
    <p:sldId id="1695" r:id="rId39"/>
    <p:sldId id="1854" r:id="rId40"/>
    <p:sldId id="1624" r:id="rId41"/>
    <p:sldId id="1696" r:id="rId42"/>
    <p:sldId id="1697" r:id="rId43"/>
    <p:sldId id="1622" r:id="rId44"/>
    <p:sldId id="1625" r:id="rId45"/>
    <p:sldId id="1698" r:id="rId46"/>
    <p:sldId id="1361" r:id="rId47"/>
    <p:sldId id="1699" r:id="rId48"/>
    <p:sldId id="1702" r:id="rId49"/>
    <p:sldId id="1807" r:id="rId50"/>
    <p:sldId id="1806" r:id="rId51"/>
    <p:sldId id="1805" r:id="rId52"/>
    <p:sldId id="1706" r:id="rId53"/>
    <p:sldId id="1812" r:id="rId54"/>
    <p:sldId id="1811" r:id="rId55"/>
    <p:sldId id="1810" r:id="rId56"/>
    <p:sldId id="1809" r:id="rId57"/>
    <p:sldId id="1808" r:id="rId58"/>
    <p:sldId id="1627" r:id="rId59"/>
    <p:sldId id="1712" r:id="rId60"/>
    <p:sldId id="1817" r:id="rId61"/>
    <p:sldId id="1816" r:id="rId62"/>
    <p:sldId id="1815" r:id="rId63"/>
    <p:sldId id="1814" r:id="rId64"/>
    <p:sldId id="1813" r:id="rId65"/>
    <p:sldId id="1714" r:id="rId66"/>
    <p:sldId id="1821" r:id="rId67"/>
    <p:sldId id="1820" r:id="rId68"/>
    <p:sldId id="1819" r:id="rId69"/>
    <p:sldId id="1818" r:id="rId70"/>
    <p:sldId id="1721" r:id="rId71"/>
    <p:sldId id="1825" r:id="rId72"/>
    <p:sldId id="1824" r:id="rId73"/>
    <p:sldId id="1823" r:id="rId74"/>
    <p:sldId id="1822" r:id="rId75"/>
    <p:sldId id="1723" r:id="rId76"/>
    <p:sldId id="1827" r:id="rId77"/>
    <p:sldId id="1826" r:id="rId78"/>
    <p:sldId id="1725" r:id="rId79"/>
    <p:sldId id="1829" r:id="rId80"/>
    <p:sldId id="1828" r:id="rId81"/>
    <p:sldId id="1727" r:id="rId82"/>
    <p:sldId id="1834" r:id="rId83"/>
    <p:sldId id="1833" r:id="rId84"/>
    <p:sldId id="1832" r:id="rId85"/>
    <p:sldId id="1831" r:id="rId86"/>
    <p:sldId id="1830" r:id="rId87"/>
    <p:sldId id="1640" r:id="rId88"/>
    <p:sldId id="1729" r:id="rId89"/>
    <p:sldId id="1730" r:id="rId90"/>
    <p:sldId id="1110" r:id="rId91"/>
    <p:sldId id="1641" r:id="rId92"/>
    <p:sldId id="1731" r:id="rId93"/>
    <p:sldId id="1035" r:id="rId94"/>
    <p:sldId id="1732" r:id="rId95"/>
    <p:sldId id="1733" r:id="rId96"/>
    <p:sldId id="1043" r:id="rId97"/>
    <p:sldId id="1734" r:id="rId98"/>
    <p:sldId id="1735" r:id="rId99"/>
    <p:sldId id="1040" r:id="rId100"/>
    <p:sldId id="1736" r:id="rId101"/>
    <p:sldId id="1737" r:id="rId102"/>
    <p:sldId id="1835" r:id="rId103"/>
    <p:sldId id="1114" r:id="rId104"/>
    <p:sldId id="1744" r:id="rId105"/>
    <p:sldId id="1745" r:id="rId106"/>
    <p:sldId id="1645" r:id="rId107"/>
    <p:sldId id="1836" r:id="rId108"/>
    <p:sldId id="1044" r:id="rId109"/>
    <p:sldId id="1738" r:id="rId110"/>
    <p:sldId id="1739" r:id="rId111"/>
    <p:sldId id="1740" r:id="rId112"/>
    <p:sldId id="1045" r:id="rId113"/>
    <p:sldId id="1741" r:id="rId114"/>
    <p:sldId id="1742" r:id="rId115"/>
    <p:sldId id="1743" r:id="rId116"/>
    <p:sldId id="1046" r:id="rId117"/>
    <p:sldId id="1869" r:id="rId118"/>
    <p:sldId id="1917" r:id="rId119"/>
    <p:sldId id="1117" r:id="rId120"/>
    <p:sldId id="1746" r:id="rId121"/>
    <p:sldId id="1747" r:id="rId122"/>
    <p:sldId id="1748" r:id="rId123"/>
    <p:sldId id="1749" r:id="rId124"/>
    <p:sldId id="1116" r:id="rId125"/>
    <p:sldId id="1837" r:id="rId126"/>
    <p:sldId id="1838" r:id="rId127"/>
    <p:sldId id="1839" r:id="rId128"/>
    <p:sldId id="1840" r:id="rId129"/>
    <p:sldId id="1841" r:id="rId130"/>
    <p:sldId id="1638" r:id="rId131"/>
    <p:sldId id="1842" r:id="rId132"/>
    <p:sldId id="1843" r:id="rId133"/>
    <p:sldId id="1844" r:id="rId134"/>
    <p:sldId id="1845" r:id="rId135"/>
    <p:sldId id="1846" r:id="rId136"/>
    <p:sldId id="1847" r:id="rId137"/>
    <p:sldId id="1751" r:id="rId138"/>
    <p:sldId id="1848" r:id="rId139"/>
    <p:sldId id="1849" r:id="rId140"/>
    <p:sldId id="1850" r:id="rId141"/>
    <p:sldId id="1642" r:id="rId142"/>
    <p:sldId id="1753" r:id="rId143"/>
    <p:sldId id="1643" r:id="rId144"/>
    <p:sldId id="1754" r:id="rId145"/>
    <p:sldId id="1755" r:id="rId146"/>
    <p:sldId id="1041" r:id="rId147"/>
    <p:sldId id="1756" r:id="rId148"/>
    <p:sldId id="1757" r:id="rId149"/>
    <p:sldId id="1758" r:id="rId150"/>
    <p:sldId id="1047" r:id="rId151"/>
    <p:sldId id="1759" r:id="rId152"/>
    <p:sldId id="1761" r:id="rId153"/>
    <p:sldId id="1760" r:id="rId154"/>
    <p:sldId id="1115" r:id="rId155"/>
    <p:sldId id="1031" r:id="rId156"/>
    <p:sldId id="1458" r:id="rId157"/>
    <p:sldId id="1377" r:id="rId158"/>
    <p:sldId id="1608" r:id="rId159"/>
    <p:sldId id="1653" r:id="rId160"/>
    <p:sldId id="1354" r:id="rId161"/>
    <p:sldId id="1609" r:id="rId162"/>
    <p:sldId id="1177" r:id="rId163"/>
    <p:sldId id="1654" r:id="rId164"/>
    <p:sldId id="1655" r:id="rId165"/>
    <p:sldId id="1656" r:id="rId166"/>
    <p:sldId id="1657" r:id="rId167"/>
    <p:sldId id="1658" r:id="rId168"/>
    <p:sldId id="1659" r:id="rId169"/>
    <p:sldId id="1660" r:id="rId170"/>
    <p:sldId id="1661" r:id="rId171"/>
    <p:sldId id="1613" r:id="rId172"/>
    <p:sldId id="1612" r:id="rId173"/>
    <p:sldId id="1662" r:id="rId174"/>
    <p:sldId id="1663" r:id="rId175"/>
    <p:sldId id="1614" r:id="rId176"/>
    <p:sldId id="1615" r:id="rId177"/>
    <p:sldId id="1610" r:id="rId178"/>
    <p:sldId id="1032" r:id="rId179"/>
    <p:sldId id="1048" r:id="rId180"/>
    <p:sldId id="1762" r:id="rId181"/>
    <p:sldId id="1763" r:id="rId182"/>
    <p:sldId id="1648" r:id="rId183"/>
    <p:sldId id="1764" r:id="rId184"/>
    <p:sldId id="1765" r:id="rId185"/>
    <p:sldId id="1049" r:id="rId186"/>
    <p:sldId id="1050" r:id="rId187"/>
    <p:sldId id="735" r:id="rId188"/>
    <p:sldId id="1766" r:id="rId189"/>
    <p:sldId id="1767" r:id="rId190"/>
    <p:sldId id="1770" r:id="rId191"/>
    <p:sldId id="1853" r:id="rId192"/>
    <p:sldId id="1852" r:id="rId193"/>
    <p:sldId id="1851" r:id="rId194"/>
    <p:sldId id="1051" r:id="rId195"/>
    <p:sldId id="1771" r:id="rId196"/>
    <p:sldId id="1772" r:id="rId197"/>
    <p:sldId id="1773" r:id="rId198"/>
    <p:sldId id="1774" r:id="rId199"/>
    <p:sldId id="1106" r:id="rId200"/>
    <p:sldId id="1107" r:id="rId201"/>
    <p:sldId id="1775" r:id="rId202"/>
    <p:sldId id="1776" r:id="rId203"/>
    <p:sldId id="1778" r:id="rId204"/>
    <p:sldId id="1856" r:id="rId205"/>
    <p:sldId id="1855" r:id="rId206"/>
    <p:sldId id="1109" r:id="rId207"/>
    <p:sldId id="1113" r:id="rId208"/>
    <p:sldId id="1112" r:id="rId209"/>
    <p:sldId id="1779" r:id="rId210"/>
    <p:sldId id="1780" r:id="rId211"/>
    <p:sldId id="1649" r:id="rId212"/>
    <p:sldId id="1781" r:id="rId213"/>
    <p:sldId id="1782" r:id="rId214"/>
    <p:sldId id="1111" r:id="rId215"/>
    <p:sldId id="1119" r:id="rId216"/>
    <p:sldId id="1783" r:id="rId217"/>
    <p:sldId id="1784" r:id="rId218"/>
    <p:sldId id="1790" r:id="rId219"/>
    <p:sldId id="1863" r:id="rId220"/>
    <p:sldId id="1862" r:id="rId221"/>
    <p:sldId id="1861" r:id="rId222"/>
    <p:sldId id="1860" r:id="rId223"/>
    <p:sldId id="1859" r:id="rId224"/>
    <p:sldId id="1858" r:id="rId225"/>
    <p:sldId id="1857" r:id="rId226"/>
    <p:sldId id="1792" r:id="rId227"/>
    <p:sldId id="1865" r:id="rId228"/>
    <p:sldId id="1864" r:id="rId229"/>
    <p:sldId id="1122" r:id="rId230"/>
    <p:sldId id="1793" r:id="rId231"/>
    <p:sldId id="1794" r:id="rId232"/>
    <p:sldId id="1795" r:id="rId233"/>
    <p:sldId id="1123" r:id="rId234"/>
    <p:sldId id="1124" r:id="rId235"/>
    <p:sldId id="1125" r:id="rId236"/>
    <p:sldId id="1126" r:id="rId237"/>
    <p:sldId id="1127" r:id="rId238"/>
    <p:sldId id="1128" r:id="rId239"/>
    <p:sldId id="1796" r:id="rId240"/>
    <p:sldId id="1797" r:id="rId241"/>
    <p:sldId id="1798" r:id="rId242"/>
    <p:sldId id="1129" r:id="rId243"/>
    <p:sldId id="1801" r:id="rId244"/>
    <p:sldId id="1868" r:id="rId245"/>
    <p:sldId id="1867" r:id="rId246"/>
    <p:sldId id="1866" r:id="rId247"/>
    <p:sldId id="1131" r:id="rId248"/>
  </p:sldIdLst>
  <p:sldSz cx="9144000" cy="6858000" type="screen4x3"/>
  <p:notesSz cx="6858000" cy="9144000"/>
  <p:custDataLst>
    <p:tags r:id="rId25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6A"/>
    <a:srgbClr val="C0504D"/>
    <a:srgbClr val="416F2F"/>
    <a:srgbClr val="373737"/>
    <a:srgbClr val="1F788D"/>
    <a:srgbClr val="5C5B5C"/>
    <a:srgbClr val="0059A9"/>
    <a:srgbClr val="00B050"/>
    <a:srgbClr val="B30058"/>
    <a:srgbClr val="B30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6" autoAdjust="0"/>
    <p:restoredTop sz="92033" autoAdjust="0"/>
  </p:normalViewPr>
  <p:slideViewPr>
    <p:cSldViewPr>
      <p:cViewPr varScale="1">
        <p:scale>
          <a:sx n="127" d="100"/>
          <a:sy n="127" d="100"/>
        </p:scale>
        <p:origin x="8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tags" Target="tags/tag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22.10.20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370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Хочется 1 жирную как вероятность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1613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2221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22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3081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1502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829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9240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84513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3520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7281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37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1509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6557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47340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580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2093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5425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8939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366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864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953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789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Картинку бы да без фона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761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Картинку бы да без фона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62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Картинку бы да без фона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018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407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88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87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1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147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021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907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350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86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604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745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892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32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226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859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950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300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934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388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551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5985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425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799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29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3597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805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9560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68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1789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09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837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4926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205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497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82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618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595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1616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2575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6848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5545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0618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3499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785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626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973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9996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9117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2722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2933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5501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6829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146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6814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0520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2170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811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141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293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0101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2344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5158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1216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59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9187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051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2007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517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0864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406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8155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6530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460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3785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2310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2023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1676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2788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77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Хочется 1 жирную как вероятность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82376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8329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494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9189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0724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0780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24481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4078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9717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1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180.png"/><Relationship Id="rId9" Type="http://schemas.openxmlformats.org/officeDocument/2006/relationships/image" Target="../media/image2230.png"/><Relationship Id="rId14" Type="http://schemas.openxmlformats.org/officeDocument/2006/relationships/image" Target="../media/image22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0.png"/><Relationship Id="rId13" Type="http://schemas.openxmlformats.org/officeDocument/2006/relationships/image" Target="../media/image225.png"/><Relationship Id="rId18" Type="http://schemas.openxmlformats.org/officeDocument/2006/relationships/audio" Target="../media/audio1.wav"/><Relationship Id="rId3" Type="http://schemas.openxmlformats.org/officeDocument/2006/relationships/image" Target="../media/image230.png"/><Relationship Id="rId7" Type="http://schemas.openxmlformats.org/officeDocument/2006/relationships/image" Target="../media/image2190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" Type="http://schemas.openxmlformats.org/officeDocument/2006/relationships/audio" Target="../media/audio1.wav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0.png"/><Relationship Id="rId11" Type="http://schemas.openxmlformats.org/officeDocument/2006/relationships/image" Target="../media/image2230.png"/><Relationship Id="rId5" Type="http://schemas.openxmlformats.org/officeDocument/2006/relationships/image" Target="../media/image223.png"/><Relationship Id="rId15" Type="http://schemas.openxmlformats.org/officeDocument/2006/relationships/image" Target="../media/image227.png"/><Relationship Id="rId10" Type="http://schemas.openxmlformats.org/officeDocument/2006/relationships/image" Target="../media/image2220.png"/><Relationship Id="rId4" Type="http://schemas.openxmlformats.org/officeDocument/2006/relationships/image" Target="../media/image231.png"/><Relationship Id="rId9" Type="http://schemas.openxmlformats.org/officeDocument/2006/relationships/image" Target="../media/image2210.png"/><Relationship Id="rId14" Type="http://schemas.openxmlformats.org/officeDocument/2006/relationships/image" Target="../media/image22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196.tif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10" Type="http://schemas.openxmlformats.org/officeDocument/2006/relationships/audio" Target="../media/audio1.wav"/><Relationship Id="rId4" Type="http://schemas.openxmlformats.org/officeDocument/2006/relationships/image" Target="../media/image196.tiff"/><Relationship Id="rId9" Type="http://schemas.openxmlformats.org/officeDocument/2006/relationships/image" Target="../media/image2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5.png"/><Relationship Id="rId4" Type="http://schemas.openxmlformats.org/officeDocument/2006/relationships/image" Target="../media/image25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6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6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61.png"/><Relationship Id="rId4" Type="http://schemas.openxmlformats.org/officeDocument/2006/relationships/image" Target="../media/image26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66.png"/><Relationship Id="rId7" Type="http://schemas.openxmlformats.org/officeDocument/2006/relationships/image" Target="../media/image2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9.png"/><Relationship Id="rId4" Type="http://schemas.openxmlformats.org/officeDocument/2006/relationships/image" Target="../media/image26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audio" Target="../media/audio1.wav"/><Relationship Id="rId7" Type="http://schemas.openxmlformats.org/officeDocument/2006/relationships/image" Target="../media/image272.png"/><Relationship Id="rId12" Type="http://schemas.openxmlformats.org/officeDocument/2006/relationships/image" Target="../media/image2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0.png"/><Relationship Id="rId10" Type="http://schemas.openxmlformats.org/officeDocument/2006/relationships/image" Target="../media/image249.png"/><Relationship Id="rId9" Type="http://schemas.openxmlformats.org/officeDocument/2006/relationships/image" Target="../media/image24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74.png"/><Relationship Id="rId7" Type="http://schemas.openxmlformats.org/officeDocument/2006/relationships/image" Target="../media/image2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microsoft.com/office/2007/relationships/hdphoto" Target="../media/hdphoto11.wdp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82.png"/><Relationship Id="rId4" Type="http://schemas.openxmlformats.org/officeDocument/2006/relationships/image" Target="../media/image28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82.png"/><Relationship Id="rId4" Type="http://schemas.openxmlformats.org/officeDocument/2006/relationships/image" Target="../media/image287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82.png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91.png"/><Relationship Id="rId4" Type="http://schemas.openxmlformats.org/officeDocument/2006/relationships/image" Target="../media/image28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9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89.png"/><Relationship Id="rId7" Type="http://schemas.openxmlformats.org/officeDocument/2006/relationships/image" Target="../media/image2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9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audio" Target="../media/audio1.wav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46.tiff"/><Relationship Id="rId9" Type="http://schemas.openxmlformats.org/officeDocument/2006/relationships/audio" Target="../media/audio1.wav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audio" Target="../media/audio1.wav"/><Relationship Id="rId7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0" Type="http://schemas.openxmlformats.org/officeDocument/2006/relationships/audio" Target="../media/audio1.wav"/><Relationship Id="rId4" Type="http://schemas.openxmlformats.org/officeDocument/2006/relationships/image" Target="../media/image247.tiff"/><Relationship Id="rId9" Type="http://schemas.openxmlformats.org/officeDocument/2006/relationships/image" Target="../media/image29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9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48.tif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5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0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0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7.png"/><Relationship Id="rId4" Type="http://schemas.openxmlformats.org/officeDocument/2006/relationships/image" Target="../media/image30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audio" Target="../media/audio1.wav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7.png"/><Relationship Id="rId4" Type="http://schemas.openxmlformats.org/officeDocument/2006/relationships/image" Target="../media/image303.png"/><Relationship Id="rId9" Type="http://schemas.openxmlformats.org/officeDocument/2006/relationships/audio" Target="../media/audio1.wav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audio" Target="../media/audio1.wav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7.png"/><Relationship Id="rId10" Type="http://schemas.openxmlformats.org/officeDocument/2006/relationships/audio" Target="../media/audio1.wav"/><Relationship Id="rId4" Type="http://schemas.openxmlformats.org/officeDocument/2006/relationships/image" Target="../media/image303.png"/><Relationship Id="rId9" Type="http://schemas.openxmlformats.org/officeDocument/2006/relationships/image" Target="../media/image31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audio" Target="../media/audio1.wav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audio" Target="../media/audio1.wav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3.png"/><Relationship Id="rId9" Type="http://schemas.openxmlformats.org/officeDocument/2006/relationships/image" Target="../media/image3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audio" Target="../media/audio1.wav"/><Relationship Id="rId7" Type="http://schemas.openxmlformats.org/officeDocument/2006/relationships/image" Target="../media/image31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2.png"/><Relationship Id="rId5" Type="http://schemas.openxmlformats.org/officeDocument/2006/relationships/image" Target="../media/image307.png"/><Relationship Id="rId10" Type="http://schemas.openxmlformats.org/officeDocument/2006/relationships/image" Target="../media/image311.png"/><Relationship Id="rId4" Type="http://schemas.openxmlformats.org/officeDocument/2006/relationships/image" Target="../media/image303.png"/><Relationship Id="rId9" Type="http://schemas.openxmlformats.org/officeDocument/2006/relationships/image" Target="../media/image317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02.png"/><Relationship Id="rId4" Type="http://schemas.openxmlformats.org/officeDocument/2006/relationships/image" Target="../media/image31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1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19.png"/><Relationship Id="rId4" Type="http://schemas.openxmlformats.org/officeDocument/2006/relationships/image" Target="../media/image32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271.png"/><Relationship Id="rId4" Type="http://schemas.openxmlformats.org/officeDocument/2006/relationships/image" Target="../media/image32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59.tif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3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3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60.tiff"/><Relationship Id="rId4" Type="http://schemas.openxmlformats.org/officeDocument/2006/relationships/image" Target="../media/image33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37.png"/><Relationship Id="rId4" Type="http://schemas.openxmlformats.org/officeDocument/2006/relationships/image" Target="../media/image260.tif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3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8.png"/><Relationship Id="rId4" Type="http://schemas.openxmlformats.org/officeDocument/2006/relationships/image" Target="../media/image3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43.png"/><Relationship Id="rId7" Type="http://schemas.openxmlformats.org/officeDocument/2006/relationships/image" Target="../media/image3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11" Type="http://schemas.openxmlformats.org/officeDocument/2006/relationships/audio" Target="../media/audio1.wav"/><Relationship Id="rId5" Type="http://schemas.openxmlformats.org/officeDocument/2006/relationships/image" Target="../media/image344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20.png"/><Relationship Id="rId3" Type="http://schemas.openxmlformats.org/officeDocument/2006/relationships/image" Target="../media/image343.png"/><Relationship Id="rId7" Type="http://schemas.openxmlformats.org/officeDocument/2006/relationships/image" Target="../media/image341.png"/><Relationship Id="rId12" Type="http://schemas.openxmlformats.org/officeDocument/2006/relationships/image" Target="../media/image348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2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5" Type="http://schemas.openxmlformats.org/officeDocument/2006/relationships/image" Target="../media/image273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21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20.png"/><Relationship Id="rId3" Type="http://schemas.openxmlformats.org/officeDocument/2006/relationships/image" Target="../media/image343.png"/><Relationship Id="rId7" Type="http://schemas.openxmlformats.org/officeDocument/2006/relationships/image" Target="../media/image341.png"/><Relationship Id="rId12" Type="http://schemas.openxmlformats.org/officeDocument/2006/relationships/image" Target="../media/image348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2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5" Type="http://schemas.openxmlformats.org/officeDocument/2006/relationships/image" Target="../media/image273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21.sv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60.tif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60.tiff"/><Relationship Id="rId4" Type="http://schemas.openxmlformats.org/officeDocument/2006/relationships/image" Target="../media/image35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60.tiff"/><Relationship Id="rId4" Type="http://schemas.openxmlformats.org/officeDocument/2006/relationships/image" Target="../media/image35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60.tiff"/><Relationship Id="rId4" Type="http://schemas.openxmlformats.org/officeDocument/2006/relationships/image" Target="../media/image35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60.tiff"/><Relationship Id="rId4" Type="http://schemas.openxmlformats.org/officeDocument/2006/relationships/image" Target="../media/image35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audio" Target="../media/audio1.wav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54.png"/><Relationship Id="rId4" Type="http://schemas.openxmlformats.org/officeDocument/2006/relationships/image" Target="../media/image35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55.png"/><Relationship Id="rId4" Type="http://schemas.openxmlformats.org/officeDocument/2006/relationships/image" Target="../media/image35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6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75.tiff"/><Relationship Id="rId4" Type="http://schemas.openxmlformats.org/officeDocument/2006/relationships/image" Target="../media/image36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97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audio" Target="../media/audio1.wav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65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01.png"/><Relationship Id="rId4" Type="http://schemas.openxmlformats.org/officeDocument/2006/relationships/image" Target="../media/image36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49.png"/><Relationship Id="rId4" Type="http://schemas.openxmlformats.org/officeDocument/2006/relationships/image" Target="../media/image366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62.png"/><Relationship Id="rId4" Type="http://schemas.openxmlformats.org/officeDocument/2006/relationships/image" Target="../media/image36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62.png"/><Relationship Id="rId4" Type="http://schemas.openxmlformats.org/officeDocument/2006/relationships/image" Target="../media/image367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4" Type="http://schemas.openxmlformats.org/officeDocument/2006/relationships/image" Target="../media/image367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audio" Target="../media/audio1.wav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27.png"/><Relationship Id="rId10" Type="http://schemas.openxmlformats.org/officeDocument/2006/relationships/audio" Target="../media/audio1.wav"/><Relationship Id="rId4" Type="http://schemas.openxmlformats.org/officeDocument/2006/relationships/image" Target="../media/image293.png"/><Relationship Id="rId9" Type="http://schemas.openxmlformats.org/officeDocument/2006/relationships/image" Target="../media/image37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0.png"/><Relationship Id="rId3" Type="http://schemas.openxmlformats.org/officeDocument/2006/relationships/audio" Target="../media/audio1.wav"/><Relationship Id="rId7" Type="http://schemas.openxmlformats.org/officeDocument/2006/relationships/image" Target="../media/image351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10" Type="http://schemas.openxmlformats.org/officeDocument/2006/relationships/audio" Target="../media/audio1.wav"/><Relationship Id="rId4" Type="http://schemas.openxmlformats.org/officeDocument/2006/relationships/image" Target="../media/image374.png"/><Relationship Id="rId9" Type="http://schemas.openxmlformats.org/officeDocument/2006/relationships/image" Target="../media/image3530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277.tiff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76.png"/><Relationship Id="rId12" Type="http://schemas.openxmlformats.org/officeDocument/2006/relationships/image" Target="../media/image3530.png"/><Relationship Id="rId17" Type="http://schemas.openxmlformats.org/officeDocument/2006/relationships/image" Target="../media/image274.sv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520.png"/><Relationship Id="rId5" Type="http://schemas.openxmlformats.org/officeDocument/2006/relationships/image" Target="../media/image374.png"/><Relationship Id="rId15" Type="http://schemas.openxmlformats.org/officeDocument/2006/relationships/image" Target="../media/image21.svg"/><Relationship Id="rId10" Type="http://schemas.openxmlformats.org/officeDocument/2006/relationships/image" Target="../media/image3511.png"/><Relationship Id="rId4" Type="http://schemas.openxmlformats.org/officeDocument/2006/relationships/image" Target="../media/image276.tiff"/><Relationship Id="rId9" Type="http://schemas.openxmlformats.org/officeDocument/2006/relationships/image" Target="../media/image379.png"/><Relationship Id="rId14" Type="http://schemas.openxmlformats.org/officeDocument/2006/relationships/image" Target="../media/image20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277.tiff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76.png"/><Relationship Id="rId12" Type="http://schemas.openxmlformats.org/officeDocument/2006/relationships/image" Target="../media/image3530.png"/><Relationship Id="rId17" Type="http://schemas.openxmlformats.org/officeDocument/2006/relationships/image" Target="../media/image274.sv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520.png"/><Relationship Id="rId5" Type="http://schemas.openxmlformats.org/officeDocument/2006/relationships/image" Target="../media/image374.png"/><Relationship Id="rId15" Type="http://schemas.openxmlformats.org/officeDocument/2006/relationships/image" Target="../media/image21.svg"/><Relationship Id="rId10" Type="http://schemas.openxmlformats.org/officeDocument/2006/relationships/image" Target="../media/image3511.png"/><Relationship Id="rId4" Type="http://schemas.openxmlformats.org/officeDocument/2006/relationships/image" Target="../media/image276.tiff"/><Relationship Id="rId9" Type="http://schemas.openxmlformats.org/officeDocument/2006/relationships/image" Target="../media/image379.png"/><Relationship Id="rId14" Type="http://schemas.openxmlformats.org/officeDocument/2006/relationships/image" Target="../media/image2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81.png"/><Relationship Id="rId4" Type="http://schemas.openxmlformats.org/officeDocument/2006/relationships/image" Target="../media/image3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381.png"/><Relationship Id="rId4" Type="http://schemas.openxmlformats.org/officeDocument/2006/relationships/image" Target="../media/image377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audio" Target="../media/audio1.wav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2.png"/><Relationship Id="rId10" Type="http://schemas.openxmlformats.org/officeDocument/2006/relationships/audio" Target="../media/audio1.wav"/><Relationship Id="rId4" Type="http://schemas.openxmlformats.org/officeDocument/2006/relationships/image" Target="../media/image377.png"/><Relationship Id="rId9" Type="http://schemas.openxmlformats.org/officeDocument/2006/relationships/image" Target="../media/image385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audio" Target="../media/audio1.wav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audio" Target="../media/audio1.wav"/><Relationship Id="rId5" Type="http://schemas.openxmlformats.org/officeDocument/2006/relationships/image" Target="../media/image386.png"/><Relationship Id="rId10" Type="http://schemas.openxmlformats.org/officeDocument/2006/relationships/image" Target="../media/image385.png"/><Relationship Id="rId4" Type="http://schemas.openxmlformats.org/officeDocument/2006/relationships/image" Target="../media/image389.png"/><Relationship Id="rId9" Type="http://schemas.openxmlformats.org/officeDocument/2006/relationships/image" Target="../media/image38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94.png"/><Relationship Id="rId12" Type="http://schemas.openxmlformats.org/officeDocument/2006/relationships/image" Target="../media/image38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83.png"/><Relationship Id="rId5" Type="http://schemas.openxmlformats.org/officeDocument/2006/relationships/image" Target="../media/image392.png"/><Relationship Id="rId10" Type="http://schemas.openxmlformats.org/officeDocument/2006/relationships/image" Target="../media/image391.png"/><Relationship Id="rId4" Type="http://schemas.openxmlformats.org/officeDocument/2006/relationships/image" Target="../media/image377.png"/><Relationship Id="rId9" Type="http://schemas.openxmlformats.org/officeDocument/2006/relationships/image" Target="../media/image387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audio" Target="../media/audio1.wav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11" Type="http://schemas.openxmlformats.org/officeDocument/2006/relationships/audio" Target="../media/audio1.wav"/><Relationship Id="rId10" Type="http://schemas.openxmlformats.org/officeDocument/2006/relationships/image" Target="../media/image377.png"/><Relationship Id="rId4" Type="http://schemas.openxmlformats.org/officeDocument/2006/relationships/image" Target="../media/image395.png"/><Relationship Id="rId9" Type="http://schemas.openxmlformats.org/officeDocument/2006/relationships/image" Target="../media/image398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audio" Target="../media/audio1.wav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11" Type="http://schemas.openxmlformats.org/officeDocument/2006/relationships/audio" Target="../media/audio1.wav"/><Relationship Id="rId10" Type="http://schemas.openxmlformats.org/officeDocument/2006/relationships/image" Target="../media/image377.png"/><Relationship Id="rId4" Type="http://schemas.openxmlformats.org/officeDocument/2006/relationships/image" Target="../media/image399.png"/><Relationship Id="rId9" Type="http://schemas.openxmlformats.org/officeDocument/2006/relationships/image" Target="../media/image400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83.png"/><Relationship Id="rId12" Type="http://schemas.openxmlformats.org/officeDocument/2006/relationships/image" Target="../media/image3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77.png"/><Relationship Id="rId10" Type="http://schemas.openxmlformats.org/officeDocument/2006/relationships/image" Target="../media/image400.png"/><Relationship Id="rId4" Type="http://schemas.openxmlformats.org/officeDocument/2006/relationships/image" Target="../media/image401.png"/><Relationship Id="rId9" Type="http://schemas.openxmlformats.org/officeDocument/2006/relationships/image" Target="../media/image398.png"/></Relationships>
</file>

<file path=ppt/slides/_rels/slide2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9.png"/><Relationship Id="rId3" Type="http://schemas.openxmlformats.org/officeDocument/2006/relationships/audio" Target="../media/audio1.wav"/><Relationship Id="rId7" Type="http://schemas.openxmlformats.org/officeDocument/2006/relationships/image" Target="../media/image377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11" Type="http://schemas.openxmlformats.org/officeDocument/2006/relationships/image" Target="../media/image398.png"/><Relationship Id="rId5" Type="http://schemas.openxmlformats.org/officeDocument/2006/relationships/image" Target="../media/image21.svg"/><Relationship Id="rId10" Type="http://schemas.openxmlformats.org/officeDocument/2006/relationships/image" Target="../media/image387.png"/><Relationship Id="rId4" Type="http://schemas.openxmlformats.org/officeDocument/2006/relationships/image" Target="../media/image20.png"/><Relationship Id="rId9" Type="http://schemas.openxmlformats.org/officeDocument/2006/relationships/image" Target="../media/image383.png"/><Relationship Id="rId14" Type="http://schemas.openxmlformats.org/officeDocument/2006/relationships/audio" Target="../media/audio1.wav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010.png"/><Relationship Id="rId7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02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03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audio" Target="../media/audio1.wav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5" Type="http://schemas.openxmlformats.org/officeDocument/2006/relationships/image" Target="../media/image409.png"/><Relationship Id="rId9" Type="http://schemas.openxmlformats.org/officeDocument/2006/relationships/audio" Target="../media/audio1.wav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tiff"/><Relationship Id="rId13" Type="http://schemas.openxmlformats.org/officeDocument/2006/relationships/image" Target="../media/image274.svg"/><Relationship Id="rId3" Type="http://schemas.openxmlformats.org/officeDocument/2006/relationships/audio" Target="../media/audio1.wav"/><Relationship Id="rId7" Type="http://schemas.openxmlformats.org/officeDocument/2006/relationships/image" Target="../media/image410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1" Type="http://schemas.openxmlformats.org/officeDocument/2006/relationships/image" Target="../media/image21.svg"/><Relationship Id="rId5" Type="http://schemas.openxmlformats.org/officeDocument/2006/relationships/image" Target="../media/image409.png"/><Relationship Id="rId15" Type="http://schemas.openxmlformats.org/officeDocument/2006/relationships/audio" Target="../media/audio1.wav"/><Relationship Id="rId10" Type="http://schemas.openxmlformats.org/officeDocument/2006/relationships/image" Target="../media/image20.png"/><Relationship Id="rId9" Type="http://schemas.openxmlformats.org/officeDocument/2006/relationships/image" Target="../media/image277.tiff"/><Relationship Id="rId14" Type="http://schemas.openxmlformats.org/officeDocument/2006/relationships/image" Target="../media/image403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tiff"/><Relationship Id="rId13" Type="http://schemas.openxmlformats.org/officeDocument/2006/relationships/image" Target="../media/image274.svg"/><Relationship Id="rId3" Type="http://schemas.openxmlformats.org/officeDocument/2006/relationships/audio" Target="../media/audio1.wav"/><Relationship Id="rId7" Type="http://schemas.openxmlformats.org/officeDocument/2006/relationships/image" Target="../media/image410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1" Type="http://schemas.openxmlformats.org/officeDocument/2006/relationships/image" Target="../media/image21.svg"/><Relationship Id="rId5" Type="http://schemas.openxmlformats.org/officeDocument/2006/relationships/image" Target="../media/image409.png"/><Relationship Id="rId15" Type="http://schemas.openxmlformats.org/officeDocument/2006/relationships/audio" Target="../media/audio1.wav"/><Relationship Id="rId10" Type="http://schemas.openxmlformats.org/officeDocument/2006/relationships/image" Target="../media/image20.png"/><Relationship Id="rId9" Type="http://schemas.openxmlformats.org/officeDocument/2006/relationships/image" Target="../media/image277.tiff"/><Relationship Id="rId14" Type="http://schemas.openxmlformats.org/officeDocument/2006/relationships/image" Target="../media/image40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10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10.png"/><Relationship Id="rId7" Type="http://schemas.microsoft.com/office/2007/relationships/hdphoto" Target="../media/hdphoto2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audio" Target="../media/audio1.wav"/><Relationship Id="rId5" Type="http://schemas.openxmlformats.org/officeDocument/2006/relationships/image" Target="../media/image14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audio" Target="../media/audio1.wav"/><Relationship Id="rId3" Type="http://schemas.openxmlformats.org/officeDocument/2006/relationships/image" Target="../media/image1010.png"/><Relationship Id="rId7" Type="http://schemas.openxmlformats.org/officeDocument/2006/relationships/image" Target="../media/image18.png"/><Relationship Id="rId12" Type="http://schemas.microsoft.com/office/2007/relationships/hdphoto" Target="../media/hdphoto2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png"/><Relationship Id="rId18" Type="http://schemas.openxmlformats.org/officeDocument/2006/relationships/audio" Target="../media/audio1.wav"/><Relationship Id="rId3" Type="http://schemas.openxmlformats.org/officeDocument/2006/relationships/image" Target="../media/image1010.png"/><Relationship Id="rId7" Type="http://schemas.openxmlformats.org/officeDocument/2006/relationships/image" Target="../media/image18.png"/><Relationship Id="rId17" Type="http://schemas.microsoft.com/office/2007/relationships/hdphoto" Target="../media/hdphoto2.wdp"/><Relationship Id="rId2" Type="http://schemas.openxmlformats.org/officeDocument/2006/relationships/audio" Target="../media/audio1.wav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21.svg"/><Relationship Id="rId1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010.png"/><Relationship Id="rId7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10.png"/><Relationship Id="rId7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audio" Target="../media/audio1.wav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audio" Target="../media/audio1.wav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29.png"/><Relationship Id="rId2" Type="http://schemas.openxmlformats.org/officeDocument/2006/relationships/audio" Target="../media/audio1.wav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27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25.png"/><Relationship Id="rId3" Type="http://schemas.openxmlformats.org/officeDocument/2006/relationships/image" Target="../media/image2710.png"/><Relationship Id="rId7" Type="http://schemas.openxmlformats.org/officeDocument/2006/relationships/image" Target="../media/image3110.png"/><Relationship Id="rId12" Type="http://schemas.openxmlformats.org/officeDocument/2006/relationships/image" Target="../media/image361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10.png"/><Relationship Id="rId5" Type="http://schemas.openxmlformats.org/officeDocument/2006/relationships/image" Target="../media/image294.png"/><Relationship Id="rId15" Type="http://schemas.openxmlformats.org/officeDocument/2006/relationships/image" Target="../media/image40.png"/><Relationship Id="rId10" Type="http://schemas.openxmlformats.org/officeDocument/2006/relationships/image" Target="../media/image3410.png"/><Relationship Id="rId4" Type="http://schemas.openxmlformats.org/officeDocument/2006/relationships/image" Target="../media/image281.png"/><Relationship Id="rId9" Type="http://schemas.openxmlformats.org/officeDocument/2006/relationships/image" Target="../media/image336.png"/><Relationship Id="rId1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10.png"/><Relationship Id="rId18" Type="http://schemas.openxmlformats.org/officeDocument/2006/relationships/audio" Target="../media/audio1.wav"/><Relationship Id="rId3" Type="http://schemas.openxmlformats.org/officeDocument/2006/relationships/image" Target="../media/image25.png"/><Relationship Id="rId7" Type="http://schemas.openxmlformats.org/officeDocument/2006/relationships/image" Target="../media/image294.png"/><Relationship Id="rId12" Type="http://schemas.openxmlformats.org/officeDocument/2006/relationships/image" Target="../media/image3410.png"/><Relationship Id="rId17" Type="http://schemas.microsoft.com/office/2007/relationships/hdphoto" Target="../media/hdphoto3.wdp"/><Relationship Id="rId2" Type="http://schemas.openxmlformats.org/officeDocument/2006/relationships/audio" Target="../media/audio1.wav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336.png"/><Relationship Id="rId5" Type="http://schemas.openxmlformats.org/officeDocument/2006/relationships/image" Target="../media/image2710.png"/><Relationship Id="rId15" Type="http://schemas.openxmlformats.org/officeDocument/2006/relationships/image" Target="../media/image40.png"/><Relationship Id="rId10" Type="http://schemas.openxmlformats.org/officeDocument/2006/relationships/image" Target="../media/image328.png"/><Relationship Id="rId4" Type="http://schemas.openxmlformats.org/officeDocument/2006/relationships/image" Target="../media/image26.png"/><Relationship Id="rId9" Type="http://schemas.openxmlformats.org/officeDocument/2006/relationships/image" Target="../media/image3110.png"/><Relationship Id="rId14" Type="http://schemas.openxmlformats.org/officeDocument/2006/relationships/image" Target="../media/image361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.png"/><Relationship Id="rId18" Type="http://schemas.openxmlformats.org/officeDocument/2006/relationships/image" Target="../media/image336.png"/><Relationship Id="rId3" Type="http://schemas.openxmlformats.org/officeDocument/2006/relationships/image" Target="../media/image40.png"/><Relationship Id="rId21" Type="http://schemas.openxmlformats.org/officeDocument/2006/relationships/image" Target="../media/image361.png"/><Relationship Id="rId7" Type="http://schemas.openxmlformats.org/officeDocument/2006/relationships/image" Target="../media/image2610.png"/><Relationship Id="rId12" Type="http://schemas.openxmlformats.org/officeDocument/2006/relationships/image" Target="../media/image2710.png"/><Relationship Id="rId17" Type="http://schemas.openxmlformats.org/officeDocument/2006/relationships/image" Target="../media/image328.png"/><Relationship Id="rId2" Type="http://schemas.openxmlformats.org/officeDocument/2006/relationships/audio" Target="../media/audio1.wav"/><Relationship Id="rId16" Type="http://schemas.openxmlformats.org/officeDocument/2006/relationships/image" Target="../media/image3110.png"/><Relationship Id="rId20" Type="http://schemas.openxmlformats.org/officeDocument/2006/relationships/image" Target="../media/image3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0.png"/><Relationship Id="rId24" Type="http://schemas.openxmlformats.org/officeDocument/2006/relationships/audio" Target="../media/audio1.wav"/><Relationship Id="rId5" Type="http://schemas.openxmlformats.org/officeDocument/2006/relationships/image" Target="../media/image2410.png"/><Relationship Id="rId15" Type="http://schemas.openxmlformats.org/officeDocument/2006/relationships/image" Target="../media/image300.png"/><Relationship Id="rId23" Type="http://schemas.microsoft.com/office/2007/relationships/hdphoto" Target="../media/hdphoto3.wdp"/><Relationship Id="rId19" Type="http://schemas.openxmlformats.org/officeDocument/2006/relationships/image" Target="../media/image3410.png"/><Relationship Id="rId4" Type="http://schemas.openxmlformats.org/officeDocument/2006/relationships/image" Target="../media/image42.png"/><Relationship Id="rId14" Type="http://schemas.openxmlformats.org/officeDocument/2006/relationships/image" Target="../media/image294.png"/><Relationship Id="rId2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4.png"/><Relationship Id="rId18" Type="http://schemas.openxmlformats.org/officeDocument/2006/relationships/image" Target="../media/image48.png"/><Relationship Id="rId3" Type="http://schemas.openxmlformats.org/officeDocument/2006/relationships/image" Target="../media/image40.png"/><Relationship Id="rId21" Type="http://schemas.openxmlformats.org/officeDocument/2006/relationships/image" Target="../media/image51.png"/><Relationship Id="rId7" Type="http://schemas.openxmlformats.org/officeDocument/2006/relationships/image" Target="../media/image4010.png"/><Relationship Id="rId12" Type="http://schemas.openxmlformats.org/officeDocument/2006/relationships/image" Target="../media/image26.png"/><Relationship Id="rId17" Type="http://schemas.openxmlformats.org/officeDocument/2006/relationships/image" Target="../media/image47.png"/><Relationship Id="rId25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25.png"/><Relationship Id="rId24" Type="http://schemas.microsoft.com/office/2007/relationships/hdphoto" Target="../media/hdphoto3.wdp"/><Relationship Id="rId5" Type="http://schemas.openxmlformats.org/officeDocument/2006/relationships/image" Target="../media/image1610.png"/><Relationship Id="rId15" Type="http://schemas.openxmlformats.org/officeDocument/2006/relationships/image" Target="../media/image45.png"/><Relationship Id="rId23" Type="http://schemas.openxmlformats.org/officeDocument/2006/relationships/image" Target="../media/image43.png"/><Relationship Id="rId19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21.sv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5.png"/><Relationship Id="rId4" Type="http://schemas.openxmlformats.org/officeDocument/2006/relationships/image" Target="../media/image20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0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audio" Target="../media/audio1.wav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010.png"/><Relationship Id="rId9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audio" Target="../media/audio1.wav"/><Relationship Id="rId7" Type="http://schemas.openxmlformats.org/officeDocument/2006/relationships/image" Target="../media/image5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11" Type="http://schemas.openxmlformats.org/officeDocument/2006/relationships/image" Target="../media/image55.png"/><Relationship Id="rId5" Type="http://schemas.microsoft.com/office/2007/relationships/hdphoto" Target="../media/hdphoto4.wdp"/><Relationship Id="rId10" Type="http://schemas.openxmlformats.org/officeDocument/2006/relationships/image" Target="../media/image61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audio" Target="../media/audio1.wav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microsoft.com/office/2007/relationships/hdphoto" Target="../media/hdphoto4.wdp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Relationship Id="rId1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76.png"/><Relationship Id="rId3" Type="http://schemas.openxmlformats.org/officeDocument/2006/relationships/image" Target="../media/image60.png"/><Relationship Id="rId7" Type="http://schemas.openxmlformats.org/officeDocument/2006/relationships/image" Target="../media/image73.png"/><Relationship Id="rId12" Type="http://schemas.openxmlformats.org/officeDocument/2006/relationships/image" Target="../media/image7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23.png"/><Relationship Id="rId5" Type="http://schemas.openxmlformats.org/officeDocument/2006/relationships/image" Target="../media/image72.png"/><Relationship Id="rId15" Type="http://schemas.openxmlformats.org/officeDocument/2006/relationships/audio" Target="../media/audio1.wav"/><Relationship Id="rId10" Type="http://schemas.openxmlformats.org/officeDocument/2006/relationships/image" Target="../media/image2310.png"/><Relationship Id="rId4" Type="http://schemas.microsoft.com/office/2007/relationships/hdphoto" Target="../media/hdphoto5.wdp"/><Relationship Id="rId9" Type="http://schemas.openxmlformats.org/officeDocument/2006/relationships/image" Target="../media/image121.png"/><Relationship Id="rId1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10" Type="http://schemas.openxmlformats.org/officeDocument/2006/relationships/audio" Target="../media/audio1.wav"/><Relationship Id="rId4" Type="http://schemas.openxmlformats.org/officeDocument/2006/relationships/image" Target="../media/image630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79.png"/><Relationship Id="rId5" Type="http://schemas.openxmlformats.org/officeDocument/2006/relationships/image" Target="../media/image640.png"/><Relationship Id="rId10" Type="http://schemas.openxmlformats.org/officeDocument/2006/relationships/image" Target="../media/image81.png"/><Relationship Id="rId4" Type="http://schemas.openxmlformats.org/officeDocument/2006/relationships/image" Target="../media/image630.png"/><Relationship Id="rId9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18" Type="http://schemas.openxmlformats.org/officeDocument/2006/relationships/audio" Target="../media/audio1.wav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12" Type="http://schemas.openxmlformats.org/officeDocument/2006/relationships/image" Target="../media/image85.png"/><Relationship Id="rId17" Type="http://schemas.openxmlformats.org/officeDocument/2006/relationships/image" Target="../media/image79.png"/><Relationship Id="rId2" Type="http://schemas.openxmlformats.org/officeDocument/2006/relationships/audio" Target="../media/audio1.wav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84.png"/><Relationship Id="rId5" Type="http://schemas.openxmlformats.org/officeDocument/2006/relationships/image" Target="../media/image640.png"/><Relationship Id="rId1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630.png"/><Relationship Id="rId9" Type="http://schemas.openxmlformats.org/officeDocument/2006/relationships/image" Target="../media/image78.png"/><Relationship Id="rId1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60.png"/><Relationship Id="rId18" Type="http://schemas.openxmlformats.org/officeDocument/2006/relationships/image" Target="../media/image91.png"/><Relationship Id="rId3" Type="http://schemas.openxmlformats.org/officeDocument/2006/relationships/image" Target="../media/image620.png"/><Relationship Id="rId21" Type="http://schemas.openxmlformats.org/officeDocument/2006/relationships/image" Target="../media/image94.png"/><Relationship Id="rId7" Type="http://schemas.openxmlformats.org/officeDocument/2006/relationships/image" Target="../media/image660.png"/><Relationship Id="rId12" Type="http://schemas.openxmlformats.org/officeDocument/2006/relationships/image" Target="../media/image850.png"/><Relationship Id="rId17" Type="http://schemas.openxmlformats.org/officeDocument/2006/relationships/image" Target="../media/image90.png"/><Relationship Id="rId2" Type="http://schemas.openxmlformats.org/officeDocument/2006/relationships/audio" Target="../media/audio1.wav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840.png"/><Relationship Id="rId24" Type="http://schemas.openxmlformats.org/officeDocument/2006/relationships/audio" Target="../media/audio1.wav"/><Relationship Id="rId5" Type="http://schemas.openxmlformats.org/officeDocument/2006/relationships/image" Target="../media/image640.png"/><Relationship Id="rId15" Type="http://schemas.openxmlformats.org/officeDocument/2006/relationships/image" Target="../media/image80.png"/><Relationship Id="rId23" Type="http://schemas.openxmlformats.org/officeDocument/2006/relationships/image" Target="../media/image79.png"/><Relationship Id="rId10" Type="http://schemas.openxmlformats.org/officeDocument/2006/relationships/image" Target="../media/image830.png"/><Relationship Id="rId19" Type="http://schemas.openxmlformats.org/officeDocument/2006/relationships/image" Target="../media/image92.png"/><Relationship Id="rId4" Type="http://schemas.openxmlformats.org/officeDocument/2006/relationships/image" Target="../media/image630.png"/><Relationship Id="rId9" Type="http://schemas.openxmlformats.org/officeDocument/2006/relationships/image" Target="../media/image78.png"/><Relationship Id="rId14" Type="http://schemas.openxmlformats.org/officeDocument/2006/relationships/image" Target="../media/image870.png"/><Relationship Id="rId22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60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620.png"/><Relationship Id="rId21" Type="http://schemas.openxmlformats.org/officeDocument/2006/relationships/image" Target="../media/image99.png"/><Relationship Id="rId7" Type="http://schemas.openxmlformats.org/officeDocument/2006/relationships/image" Target="../media/image660.png"/><Relationship Id="rId12" Type="http://schemas.openxmlformats.org/officeDocument/2006/relationships/image" Target="../media/image850.png"/><Relationship Id="rId17" Type="http://schemas.openxmlformats.org/officeDocument/2006/relationships/image" Target="../media/image950.png"/><Relationship Id="rId25" Type="http://schemas.openxmlformats.org/officeDocument/2006/relationships/image" Target="../media/image103.png"/><Relationship Id="rId2" Type="http://schemas.openxmlformats.org/officeDocument/2006/relationships/audio" Target="../media/audio1.wav"/><Relationship Id="rId16" Type="http://schemas.openxmlformats.org/officeDocument/2006/relationships/image" Target="../media/image95.png"/><Relationship Id="rId20" Type="http://schemas.openxmlformats.org/officeDocument/2006/relationships/image" Target="../media/image98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840.png"/><Relationship Id="rId24" Type="http://schemas.openxmlformats.org/officeDocument/2006/relationships/image" Target="../media/image102.png"/><Relationship Id="rId5" Type="http://schemas.openxmlformats.org/officeDocument/2006/relationships/image" Target="../media/image640.png"/><Relationship Id="rId15" Type="http://schemas.openxmlformats.org/officeDocument/2006/relationships/image" Target="../media/image80.png"/><Relationship Id="rId23" Type="http://schemas.openxmlformats.org/officeDocument/2006/relationships/image" Target="../media/image101.png"/><Relationship Id="rId28" Type="http://schemas.openxmlformats.org/officeDocument/2006/relationships/image" Target="../media/image81.png"/><Relationship Id="rId10" Type="http://schemas.openxmlformats.org/officeDocument/2006/relationships/image" Target="../media/image830.png"/><Relationship Id="rId19" Type="http://schemas.openxmlformats.org/officeDocument/2006/relationships/image" Target="../media/image97.png"/><Relationship Id="rId4" Type="http://schemas.openxmlformats.org/officeDocument/2006/relationships/image" Target="../media/image630.png"/><Relationship Id="rId9" Type="http://schemas.openxmlformats.org/officeDocument/2006/relationships/image" Target="../media/image78.png"/><Relationship Id="rId14" Type="http://schemas.openxmlformats.org/officeDocument/2006/relationships/image" Target="../media/image870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0.png"/><Relationship Id="rId18" Type="http://schemas.openxmlformats.org/officeDocument/2006/relationships/image" Target="../media/image95.png"/><Relationship Id="rId26" Type="http://schemas.openxmlformats.org/officeDocument/2006/relationships/image" Target="../media/image110.png"/><Relationship Id="rId3" Type="http://schemas.openxmlformats.org/officeDocument/2006/relationships/image" Target="../media/image106.png"/><Relationship Id="rId21" Type="http://schemas.openxmlformats.org/officeDocument/2006/relationships/image" Target="../media/image97.png"/><Relationship Id="rId34" Type="http://schemas.openxmlformats.org/officeDocument/2006/relationships/audio" Target="../media/audio1.wav"/><Relationship Id="rId7" Type="http://schemas.openxmlformats.org/officeDocument/2006/relationships/image" Target="../media/image640.png"/><Relationship Id="rId12" Type="http://schemas.openxmlformats.org/officeDocument/2006/relationships/image" Target="../media/image830.png"/><Relationship Id="rId17" Type="http://schemas.openxmlformats.org/officeDocument/2006/relationships/image" Target="../media/image80.png"/><Relationship Id="rId25" Type="http://schemas.openxmlformats.org/officeDocument/2006/relationships/image" Target="../media/image109.png"/><Relationship Id="rId33" Type="http://schemas.openxmlformats.org/officeDocument/2006/relationships/image" Target="../media/image21.svg"/><Relationship Id="rId2" Type="http://schemas.openxmlformats.org/officeDocument/2006/relationships/audio" Target="../media/audio1.wav"/><Relationship Id="rId16" Type="http://schemas.openxmlformats.org/officeDocument/2006/relationships/image" Target="../media/image870.png"/><Relationship Id="rId20" Type="http://schemas.openxmlformats.org/officeDocument/2006/relationships/image" Target="../media/image96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78.png"/><Relationship Id="rId24" Type="http://schemas.openxmlformats.org/officeDocument/2006/relationships/image" Target="../media/image108.png"/><Relationship Id="rId32" Type="http://schemas.openxmlformats.org/officeDocument/2006/relationships/image" Target="../media/image20.png"/><Relationship Id="rId5" Type="http://schemas.openxmlformats.org/officeDocument/2006/relationships/image" Target="../media/image620.png"/><Relationship Id="rId15" Type="http://schemas.openxmlformats.org/officeDocument/2006/relationships/image" Target="../media/image860.png"/><Relationship Id="rId23" Type="http://schemas.openxmlformats.org/officeDocument/2006/relationships/image" Target="../media/image99.png"/><Relationship Id="rId28" Type="http://schemas.openxmlformats.org/officeDocument/2006/relationships/image" Target="../media/image112.png"/><Relationship Id="rId10" Type="http://schemas.openxmlformats.org/officeDocument/2006/relationships/image" Target="../media/image88.png"/><Relationship Id="rId19" Type="http://schemas.openxmlformats.org/officeDocument/2006/relationships/image" Target="../media/image950.png"/><Relationship Id="rId31" Type="http://schemas.openxmlformats.org/officeDocument/2006/relationships/image" Target="../media/image79.png"/><Relationship Id="rId4" Type="http://schemas.openxmlformats.org/officeDocument/2006/relationships/image" Target="../media/image107.png"/><Relationship Id="rId9" Type="http://schemas.openxmlformats.org/officeDocument/2006/relationships/image" Target="../media/image660.png"/><Relationship Id="rId14" Type="http://schemas.openxmlformats.org/officeDocument/2006/relationships/image" Target="../media/image850.png"/><Relationship Id="rId22" Type="http://schemas.openxmlformats.org/officeDocument/2006/relationships/image" Target="../media/image98.png"/><Relationship Id="rId27" Type="http://schemas.openxmlformats.org/officeDocument/2006/relationships/image" Target="../media/image111.png"/><Relationship Id="rId30" Type="http://schemas.openxmlformats.org/officeDocument/2006/relationships/image" Target="../media/image81.png"/><Relationship Id="rId8" Type="http://schemas.openxmlformats.org/officeDocument/2006/relationships/image" Target="../media/image6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010.png"/><Relationship Id="rId7" Type="http://schemas.openxmlformats.org/officeDocument/2006/relationships/image" Target="../media/image12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5.png"/><Relationship Id="rId10" Type="http://schemas.openxmlformats.org/officeDocument/2006/relationships/audio" Target="../media/audio1.wav"/><Relationship Id="rId4" Type="http://schemas.openxmlformats.org/officeDocument/2006/relationships/image" Target="../media/image114.png"/><Relationship Id="rId9" Type="http://schemas.microsoft.com/office/2007/relationships/hdphoto" Target="../media/hdphoto8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010.png"/><Relationship Id="rId7" Type="http://schemas.openxmlformats.org/officeDocument/2006/relationships/image" Target="../media/image12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5.png"/><Relationship Id="rId10" Type="http://schemas.openxmlformats.org/officeDocument/2006/relationships/audio" Target="../media/audio1.wav"/><Relationship Id="rId4" Type="http://schemas.openxmlformats.org/officeDocument/2006/relationships/image" Target="../media/image114.png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5.png"/><Relationship Id="rId4" Type="http://schemas.openxmlformats.org/officeDocument/2006/relationships/image" Target="../media/image12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3.png"/><Relationship Id="rId3" Type="http://schemas.openxmlformats.org/officeDocument/2006/relationships/image" Target="../media/image1220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10.png"/><Relationship Id="rId5" Type="http://schemas.openxmlformats.org/officeDocument/2006/relationships/image" Target="../media/image126.png"/><Relationship Id="rId15" Type="http://schemas.openxmlformats.org/officeDocument/2006/relationships/image" Target="../media/image135.png"/><Relationship Id="rId10" Type="http://schemas.openxmlformats.org/officeDocument/2006/relationships/image" Target="../media/image131.png"/><Relationship Id="rId4" Type="http://schemas.openxmlformats.org/officeDocument/2006/relationships/image" Target="../media/image1240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3" Type="http://schemas.openxmlformats.org/officeDocument/2006/relationships/image" Target="../media/image1220.png"/><Relationship Id="rId21" Type="http://schemas.openxmlformats.org/officeDocument/2006/relationships/image" Target="../media/image152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6.png"/><Relationship Id="rId2" Type="http://schemas.openxmlformats.org/officeDocument/2006/relationships/audio" Target="../media/audio1.wav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28" Type="http://schemas.openxmlformats.org/officeDocument/2006/relationships/audio" Target="../media/audio1.wav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240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Relationship Id="rId27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37" Type="http://schemas.openxmlformats.org/officeDocument/2006/relationships/image" Target="../media/image125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10" Type="http://schemas.openxmlformats.org/officeDocument/2006/relationships/image" Target="../media/image141.png"/><Relationship Id="rId19" Type="http://schemas.openxmlformats.org/officeDocument/2006/relationships/image" Target="../media/image161.png"/><Relationship Id="rId31" Type="http://schemas.openxmlformats.org/officeDocument/2006/relationships/image" Target="../media/image173.png"/><Relationship Id="rId4" Type="http://schemas.openxmlformats.org/officeDocument/2006/relationships/image" Target="../media/image1240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8" Type="http://schemas.openxmlformats.org/officeDocument/2006/relationships/image" Target="../media/image139.png"/><Relationship Id="rId3" Type="http://schemas.openxmlformats.org/officeDocument/2006/relationships/image" Target="../media/image1220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9" Type="http://schemas.openxmlformats.org/officeDocument/2006/relationships/image" Target="../media/image20.png"/><Relationship Id="rId21" Type="http://schemas.openxmlformats.org/officeDocument/2006/relationships/image" Target="../media/image161.png"/><Relationship Id="rId34" Type="http://schemas.openxmlformats.org/officeDocument/2006/relationships/image" Target="../media/image185.png"/><Relationship Id="rId7" Type="http://schemas.openxmlformats.org/officeDocument/2006/relationships/image" Target="../media/image136.png"/><Relationship Id="rId2" Type="http://schemas.openxmlformats.org/officeDocument/2006/relationships/audio" Target="../media/audio1.wav"/><Relationship Id="rId16" Type="http://schemas.openxmlformats.org/officeDocument/2006/relationships/image" Target="../media/image145.png"/><Relationship Id="rId20" Type="http://schemas.openxmlformats.org/officeDocument/2006/relationships/image" Target="../media/image160.png"/><Relationship Id="rId29" Type="http://schemas.openxmlformats.org/officeDocument/2006/relationships/image" Target="../media/image1800.png"/><Relationship Id="rId41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40.png"/><Relationship Id="rId24" Type="http://schemas.openxmlformats.org/officeDocument/2006/relationships/image" Target="../media/image164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21.svg"/><Relationship Id="rId5" Type="http://schemas.openxmlformats.org/officeDocument/2006/relationships/image" Target="../media/image179.png"/><Relationship Id="rId15" Type="http://schemas.openxmlformats.org/officeDocument/2006/relationships/image" Target="../media/image144.pn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36" Type="http://schemas.openxmlformats.org/officeDocument/2006/relationships/image" Target="../media/image187.png"/><Relationship Id="rId10" Type="http://schemas.openxmlformats.org/officeDocument/2006/relationships/image" Target="../media/image139.png"/><Relationship Id="rId19" Type="http://schemas.openxmlformats.org/officeDocument/2006/relationships/image" Target="../media/image159.png"/><Relationship Id="rId31" Type="http://schemas.openxmlformats.org/officeDocument/2006/relationships/image" Target="../media/image182.png"/><Relationship Id="rId4" Type="http://schemas.openxmlformats.org/officeDocument/2006/relationships/image" Target="../media/image1240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8" Type="http://schemas.openxmlformats.org/officeDocument/2006/relationships/image" Target="../media/image137.png"/><Relationship Id="rId3" Type="http://schemas.openxmlformats.org/officeDocument/2006/relationships/image" Target="../media/image1220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65.png"/><Relationship Id="rId33" Type="http://schemas.openxmlformats.org/officeDocument/2006/relationships/image" Target="../media/image184.png"/><Relationship Id="rId38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audio" Target="../media/audio1.wav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audio" Target="../media/audio1.wav"/><Relationship Id="rId4" Type="http://schemas.openxmlformats.org/officeDocument/2006/relationships/image" Target="../media/image189.png"/><Relationship Id="rId9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audio" Target="../media/audio1.wav"/><Relationship Id="rId7" Type="http://schemas.openxmlformats.org/officeDocument/2006/relationships/image" Target="../media/image190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75.png"/><Relationship Id="rId5" Type="http://schemas.openxmlformats.org/officeDocument/2006/relationships/image" Target="../media/image192.png"/><Relationship Id="rId10" Type="http://schemas.openxmlformats.org/officeDocument/2006/relationships/image" Target="../media/image191.png"/><Relationship Id="rId4" Type="http://schemas.openxmlformats.org/officeDocument/2006/relationships/image" Target="../media/image18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122.png"/><Relationship Id="rId3" Type="http://schemas.openxmlformats.org/officeDocument/2006/relationships/image" Target="../media/image210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audio" Target="../media/audio1.wav"/><Relationship Id="rId16" Type="http://schemas.openxmlformats.org/officeDocument/2006/relationships/image" Target="../media/image208.png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microsoft.com/office/2007/relationships/hdphoto" Target="../media/hdphoto9.wdp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122.png"/><Relationship Id="rId3" Type="http://schemas.openxmlformats.org/officeDocument/2006/relationships/image" Target="../media/image210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audio" Target="../media/audio1.wav"/><Relationship Id="rId16" Type="http://schemas.openxmlformats.org/officeDocument/2006/relationships/image" Target="../media/image208.png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microsoft.com/office/2007/relationships/hdphoto" Target="../media/hdphoto9.wdp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12.png"/><Relationship Id="rId4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384.png"/><Relationship Id="rId7" Type="http://schemas.openxmlformats.org/officeDocument/2006/relationships/image" Target="../media/image2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audio" Target="../media/audio1.wav"/><Relationship Id="rId5" Type="http://schemas.openxmlformats.org/officeDocument/2006/relationships/image" Target="../media/image213.png"/><Relationship Id="rId10" Type="http://schemas.openxmlformats.org/officeDocument/2006/relationships/image" Target="../media/image212.png"/><Relationship Id="rId4" Type="http://schemas.openxmlformats.org/officeDocument/2006/relationships/image" Target="../media/image460.png"/><Relationship Id="rId9" Type="http://schemas.openxmlformats.org/officeDocument/2006/relationships/image" Target="../media/image21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13" Type="http://schemas.openxmlformats.org/officeDocument/2006/relationships/image" Target="../media/image212.png"/><Relationship Id="rId3" Type="http://schemas.openxmlformats.org/officeDocument/2006/relationships/image" Target="../media/image384.png"/><Relationship Id="rId7" Type="http://schemas.openxmlformats.org/officeDocument/2006/relationships/image" Target="../media/image1170.png"/><Relationship Id="rId12" Type="http://schemas.openxmlformats.org/officeDocument/2006/relationships/image" Target="../media/image2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219.png"/><Relationship Id="rId5" Type="http://schemas.openxmlformats.org/officeDocument/2006/relationships/image" Target="../media/image590.png"/><Relationship Id="rId10" Type="http://schemas.openxmlformats.org/officeDocument/2006/relationships/image" Target="../media/image218.png"/><Relationship Id="rId4" Type="http://schemas.openxmlformats.org/officeDocument/2006/relationships/image" Target="../media/image460.png"/><Relationship Id="rId9" Type="http://schemas.openxmlformats.org/officeDocument/2006/relationships/image" Target="../media/image2110.png"/><Relationship Id="rId14" Type="http://schemas.openxmlformats.org/officeDocument/2006/relationships/audio" Target="../media/audio1.wav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13" Type="http://schemas.openxmlformats.org/officeDocument/2006/relationships/image" Target="../media/image124.png"/><Relationship Id="rId3" Type="http://schemas.openxmlformats.org/officeDocument/2006/relationships/image" Target="../media/image384.png"/><Relationship Id="rId7" Type="http://schemas.openxmlformats.org/officeDocument/2006/relationships/image" Target="../media/image1170.png"/><Relationship Id="rId12" Type="http://schemas.openxmlformats.org/officeDocument/2006/relationships/image" Target="../media/image2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219.png"/><Relationship Id="rId5" Type="http://schemas.openxmlformats.org/officeDocument/2006/relationships/image" Target="../media/image590.png"/><Relationship Id="rId15" Type="http://schemas.openxmlformats.org/officeDocument/2006/relationships/audio" Target="../media/audio1.wav"/><Relationship Id="rId10" Type="http://schemas.openxmlformats.org/officeDocument/2006/relationships/image" Target="../media/image218.png"/><Relationship Id="rId4" Type="http://schemas.openxmlformats.org/officeDocument/2006/relationships/image" Target="../media/image460.png"/><Relationship Id="rId9" Type="http://schemas.openxmlformats.org/officeDocument/2006/relationships/image" Target="../media/image2110.png"/><Relationship Id="rId14" Type="http://schemas.microsoft.com/office/2007/relationships/hdphoto" Target="../media/hdphoto9.wdp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13" Type="http://schemas.openxmlformats.org/officeDocument/2006/relationships/image" Target="../media/image20.png"/><Relationship Id="rId3" Type="http://schemas.openxmlformats.org/officeDocument/2006/relationships/image" Target="../media/image384.png"/><Relationship Id="rId7" Type="http://schemas.openxmlformats.org/officeDocument/2006/relationships/image" Target="../media/image1170.png"/><Relationship Id="rId12" Type="http://schemas.openxmlformats.org/officeDocument/2006/relationships/image" Target="../media/image212.png"/><Relationship Id="rId17" Type="http://schemas.openxmlformats.org/officeDocument/2006/relationships/audio" Target="../media/audio1.wav"/><Relationship Id="rId2" Type="http://schemas.openxmlformats.org/officeDocument/2006/relationships/audio" Target="../media/audio1.wav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219.png"/><Relationship Id="rId5" Type="http://schemas.openxmlformats.org/officeDocument/2006/relationships/image" Target="../media/image590.png"/><Relationship Id="rId15" Type="http://schemas.openxmlformats.org/officeDocument/2006/relationships/image" Target="../media/image124.png"/><Relationship Id="rId10" Type="http://schemas.openxmlformats.org/officeDocument/2006/relationships/image" Target="../media/image218.png"/><Relationship Id="rId4" Type="http://schemas.openxmlformats.org/officeDocument/2006/relationships/image" Target="../media/image460.png"/><Relationship Id="rId9" Type="http://schemas.openxmlformats.org/officeDocument/2006/relationships/image" Target="../media/image2110.png"/><Relationship Id="rId14" Type="http://schemas.openxmlformats.org/officeDocument/2006/relationships/image" Target="../media/image21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microsoft.com/office/2007/relationships/hdphoto" Target="../media/hdphoto10.wdp"/><Relationship Id="rId4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94.png"/><Relationship Id="rId4" Type="http://schemas.openxmlformats.org/officeDocument/2006/relationships/image" Target="../media/image195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tiff"/><Relationship Id="rId5" Type="http://schemas.microsoft.com/office/2007/relationships/hdphoto" Target="../media/hdphoto10.wdp"/><Relationship Id="rId4" Type="http://schemas.openxmlformats.org/officeDocument/2006/relationships/image" Target="../media/image1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979712" y="116632"/>
            <a:ext cx="7164287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Непараметрические тесты</a:t>
            </a:r>
            <a:r>
              <a:rPr lang="en-US" altLang="ru-RU" b="1" dirty="0">
                <a:solidFill>
                  <a:srgbClr val="28516A"/>
                </a:solidFill>
              </a:rPr>
              <a:t>,</a:t>
            </a:r>
            <a:r>
              <a:rPr lang="ru-RU" altLang="ru-RU" b="1" dirty="0">
                <a:solidFill>
                  <a:srgbClr val="28516A"/>
                </a:solidFill>
              </a:rPr>
              <a:t> </a:t>
            </a:r>
            <a:br>
              <a:rPr lang="en-US" altLang="ru-RU" b="1" dirty="0">
                <a:solidFill>
                  <a:srgbClr val="28516A"/>
                </a:solidFill>
              </a:rPr>
            </a:br>
            <a:r>
              <a:rPr lang="ru-RU" altLang="ru-RU" b="1" dirty="0">
                <a:solidFill>
                  <a:srgbClr val="28516A"/>
                </a:solidFill>
              </a:rPr>
              <a:t>критерии согласия</a:t>
            </a:r>
            <a:r>
              <a:rPr lang="en-US" altLang="ru-RU" b="1" dirty="0">
                <a:solidFill>
                  <a:srgbClr val="28516A"/>
                </a:solidFill>
              </a:rPr>
              <a:t>, </a:t>
            </a:r>
            <a:r>
              <a:rPr lang="ru-RU" altLang="ru-RU" b="1" dirty="0" err="1">
                <a:solidFill>
                  <a:srgbClr val="28516A"/>
                </a:solidFill>
              </a:rPr>
              <a:t>бутстрап</a:t>
            </a:r>
            <a:endParaRPr lang="ru-RU" altLang="ru-RU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Непараметрические критерии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71BF0E4-0ADA-4424-9792-5BAC90B0F4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48828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Проверка гипотезы – способ посчитать расстояние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прошлой неделе мы обсудили параметрические критерии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предполагали вид распределения и получали критерий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считать расстояния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без предположений о виде распределения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непараметрические критерии</a:t>
                </a:r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71BF0E4-0ADA-4424-9792-5BAC90B0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4882892"/>
              </a:xfrm>
              <a:prstGeom prst="rect">
                <a:avLst/>
              </a:prstGeom>
              <a:blipFill>
                <a:blip r:embed="rId3"/>
                <a:stretch>
                  <a:fillRect l="-2042" t="-1748" r="-1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17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18774" cy="159501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 </a:t>
                </a:r>
                <a:r>
                  <a:rPr lang="en-US" sz="2400" dirty="0">
                    <a:solidFill>
                      <a:srgbClr val="373737"/>
                    </a:solidFill>
                  </a:rPr>
                  <a:t>C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аши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есть выборка из двух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построить по этой выборке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-распределение для статистики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18774" cy="1595015"/>
              </a:xfrm>
              <a:prstGeom prst="rect">
                <a:avLst/>
              </a:prstGeom>
              <a:blipFill>
                <a:blip r:embed="rId3"/>
                <a:stretch>
                  <a:fillRect l="-2076" t="-5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5">
            <a:extLst>
              <a:ext uri="{FF2B5EF4-FFF2-40B4-BE49-F238E27FC236}">
                <a16:creationId xmlns:a16="http://schemas.microsoft.com/office/drawing/2014/main" id="{4488B7E8-0DCC-3A47-96D8-11FB27B27339}"/>
              </a:ext>
            </a:extLst>
          </p:cNvPr>
          <p:cNvSpPr txBox="1">
            <a:spLocks/>
          </p:cNvSpPr>
          <p:nvPr/>
        </p:nvSpPr>
        <p:spPr>
          <a:xfrm>
            <a:off x="612000" y="2340000"/>
            <a:ext cx="4032008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 повторениями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AFF3AA1-DD30-4093-A77D-D968B1DC313F}"/>
              </a:ext>
            </a:extLst>
          </p:cNvPr>
          <p:cNvGrpSpPr/>
          <p:nvPr/>
        </p:nvGrpSpPr>
        <p:grpSpPr>
          <a:xfrm>
            <a:off x="606196" y="2883683"/>
            <a:ext cx="2563670" cy="1860683"/>
            <a:chOff x="747699" y="2856721"/>
            <a:chExt cx="2563670" cy="1860683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10D7C9C8-FDA8-4FD3-85F8-B15B9A8ABB15}"/>
                </a:ext>
              </a:extLst>
            </p:cNvPr>
            <p:cNvGrpSpPr/>
            <p:nvPr/>
          </p:nvGrpSpPr>
          <p:grpSpPr>
            <a:xfrm>
              <a:off x="747699" y="2856721"/>
              <a:ext cx="655949" cy="1860683"/>
              <a:chOff x="747699" y="2858134"/>
              <a:chExt cx="655949" cy="1860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Прямоугольник 2">
                    <a:extLst>
                      <a:ext uri="{FF2B5EF4-FFF2-40B4-BE49-F238E27FC236}">
                        <a16:creationId xmlns:a16="http://schemas.microsoft.com/office/drawing/2014/main" id="{9DBFAC84-23FF-DB4A-8FE5-59DE2E6CC269}"/>
                      </a:ext>
                    </a:extLst>
                  </p:cNvPr>
                  <p:cNvSpPr/>
                  <p:nvPr/>
                </p:nvSpPr>
                <p:spPr>
                  <a:xfrm>
                    <a:off x="747699" y="2858134"/>
                    <a:ext cx="6559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Прямоугольник 2">
                    <a:extLst>
                      <a:ext uri="{FF2B5EF4-FFF2-40B4-BE49-F238E27FC236}">
                        <a16:creationId xmlns:a16="http://schemas.microsoft.com/office/drawing/2014/main" id="{9DBFAC84-23FF-DB4A-8FE5-59DE2E6CC2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699" y="2858134"/>
                    <a:ext cx="65594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Прямоугольник 9">
                    <a:extLst>
                      <a:ext uri="{FF2B5EF4-FFF2-40B4-BE49-F238E27FC236}">
                        <a16:creationId xmlns:a16="http://schemas.microsoft.com/office/drawing/2014/main" id="{7D1B5530-1A18-8B4A-83DE-C90D3D86FD78}"/>
                      </a:ext>
                    </a:extLst>
                  </p:cNvPr>
                  <p:cNvSpPr/>
                  <p:nvPr/>
                </p:nvSpPr>
                <p:spPr>
                  <a:xfrm>
                    <a:off x="747699" y="3319799"/>
                    <a:ext cx="6559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Прямоугольник 9">
                    <a:extLst>
                      <a:ext uri="{FF2B5EF4-FFF2-40B4-BE49-F238E27FC236}">
                        <a16:creationId xmlns:a16="http://schemas.microsoft.com/office/drawing/2014/main" id="{7D1B5530-1A18-8B4A-83DE-C90D3D86FD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699" y="3319799"/>
                    <a:ext cx="65594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Прямоугольник 12">
                    <a:extLst>
                      <a:ext uri="{FF2B5EF4-FFF2-40B4-BE49-F238E27FC236}">
                        <a16:creationId xmlns:a16="http://schemas.microsoft.com/office/drawing/2014/main" id="{D9BC9BA5-5426-024C-B136-F5ABD07CD7C8}"/>
                      </a:ext>
                    </a:extLst>
                  </p:cNvPr>
                  <p:cNvSpPr/>
                  <p:nvPr/>
                </p:nvSpPr>
                <p:spPr>
                  <a:xfrm>
                    <a:off x="747699" y="3787115"/>
                    <a:ext cx="6559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Прямоугольник 12">
                    <a:extLst>
                      <a:ext uri="{FF2B5EF4-FFF2-40B4-BE49-F238E27FC236}">
                        <a16:creationId xmlns:a16="http://schemas.microsoft.com/office/drawing/2014/main" id="{D9BC9BA5-5426-024C-B136-F5ABD07CD7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699" y="3787115"/>
                    <a:ext cx="65594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B7C0321-26AA-C849-9675-1A6C3FCF523B}"/>
                      </a:ext>
                    </a:extLst>
                  </p:cNvPr>
                  <p:cNvSpPr/>
                  <p:nvPr/>
                </p:nvSpPr>
                <p:spPr>
                  <a:xfrm>
                    <a:off x="747699" y="4257152"/>
                    <a:ext cx="6559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B7C0321-26AA-C849-9675-1A6C3FCF52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699" y="4257152"/>
                    <a:ext cx="65594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AE2A6DD9-7A5B-437E-A1AA-E94EA40AF62A}"/>
                </a:ext>
              </a:extLst>
            </p:cNvPr>
            <p:cNvGrpSpPr/>
            <p:nvPr/>
          </p:nvGrpSpPr>
          <p:grpSpPr>
            <a:xfrm>
              <a:off x="1403648" y="2856721"/>
              <a:ext cx="519694" cy="1860683"/>
              <a:chOff x="1403648" y="2855309"/>
              <a:chExt cx="519694" cy="1860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Прямоугольник 7">
                    <a:extLst>
                      <a:ext uri="{FF2B5EF4-FFF2-40B4-BE49-F238E27FC236}">
                        <a16:creationId xmlns:a16="http://schemas.microsoft.com/office/drawing/2014/main" id="{5689E3E3-5D41-AD4C-84D3-5F03F00C5F2E}"/>
                      </a:ext>
                    </a:extLst>
                  </p:cNvPr>
                  <p:cNvSpPr/>
                  <p:nvPr/>
                </p:nvSpPr>
                <p:spPr>
                  <a:xfrm>
                    <a:off x="1403648" y="2855309"/>
                    <a:ext cx="519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Прямоугольник 7">
                    <a:extLst>
                      <a:ext uri="{FF2B5EF4-FFF2-40B4-BE49-F238E27FC236}">
                        <a16:creationId xmlns:a16="http://schemas.microsoft.com/office/drawing/2014/main" id="{5689E3E3-5D41-AD4C-84D3-5F03F00C5F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48" y="2855309"/>
                    <a:ext cx="5196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Прямоугольник 10">
                    <a:extLst>
                      <a:ext uri="{FF2B5EF4-FFF2-40B4-BE49-F238E27FC236}">
                        <a16:creationId xmlns:a16="http://schemas.microsoft.com/office/drawing/2014/main" id="{70A6568A-43D8-2E4F-897F-726E1DD981E9}"/>
                      </a:ext>
                    </a:extLst>
                  </p:cNvPr>
                  <p:cNvSpPr/>
                  <p:nvPr/>
                </p:nvSpPr>
                <p:spPr>
                  <a:xfrm>
                    <a:off x="1403648" y="3316974"/>
                    <a:ext cx="519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Прямоугольник 10">
                    <a:extLst>
                      <a:ext uri="{FF2B5EF4-FFF2-40B4-BE49-F238E27FC236}">
                        <a16:creationId xmlns:a16="http://schemas.microsoft.com/office/drawing/2014/main" id="{70A6568A-43D8-2E4F-897F-726E1DD981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48" y="3316974"/>
                    <a:ext cx="51969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EAA33D36-D83B-4E40-9C0F-8D7BA0FC5FF5}"/>
                      </a:ext>
                    </a:extLst>
                  </p:cNvPr>
                  <p:cNvSpPr/>
                  <p:nvPr/>
                </p:nvSpPr>
                <p:spPr>
                  <a:xfrm>
                    <a:off x="1403648" y="3784290"/>
                    <a:ext cx="519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EAA33D36-D83B-4E40-9C0F-8D7BA0FC5F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48" y="3784290"/>
                    <a:ext cx="51969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0A065093-256F-4245-B1B9-B5C274D79833}"/>
                      </a:ext>
                    </a:extLst>
                  </p:cNvPr>
                  <p:cNvSpPr/>
                  <p:nvPr/>
                </p:nvSpPr>
                <p:spPr>
                  <a:xfrm>
                    <a:off x="1403648" y="4254327"/>
                    <a:ext cx="519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0A065093-256F-4245-B1B9-B5C274D798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48" y="4254327"/>
                    <a:ext cx="519694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075ED42-CB04-49A9-88DD-33C26F6DFEF4}"/>
                </a:ext>
              </a:extLst>
            </p:cNvPr>
            <p:cNvGrpSpPr/>
            <p:nvPr/>
          </p:nvGrpSpPr>
          <p:grpSpPr>
            <a:xfrm>
              <a:off x="2082443" y="2856721"/>
              <a:ext cx="1228926" cy="1860683"/>
              <a:chOff x="2082443" y="2855308"/>
              <a:chExt cx="1228926" cy="1860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Прямоугольник 8">
                    <a:extLst>
                      <a:ext uri="{FF2B5EF4-FFF2-40B4-BE49-F238E27FC236}">
                        <a16:creationId xmlns:a16="http://schemas.microsoft.com/office/drawing/2014/main" id="{22775E62-9814-A647-A0D3-D78ECAA8449E}"/>
                      </a:ext>
                    </a:extLst>
                  </p:cNvPr>
                  <p:cNvSpPr/>
                  <p:nvPr/>
                </p:nvSpPr>
                <p:spPr>
                  <a:xfrm>
                    <a:off x="2082443" y="2855308"/>
                    <a:ext cx="122892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=2.5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Прямоугольник 8">
                    <a:extLst>
                      <a:ext uri="{FF2B5EF4-FFF2-40B4-BE49-F238E27FC236}">
                        <a16:creationId xmlns:a16="http://schemas.microsoft.com/office/drawing/2014/main" id="{22775E62-9814-A647-A0D3-D78ECAA844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443" y="2855308"/>
                    <a:ext cx="1228926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48D6C651-DAEE-094C-8E0F-C2C632685DE6}"/>
                      </a:ext>
                    </a:extLst>
                  </p:cNvPr>
                  <p:cNvSpPr/>
                  <p:nvPr/>
                </p:nvSpPr>
                <p:spPr>
                  <a:xfrm>
                    <a:off x="2082443" y="3316973"/>
                    <a:ext cx="122892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=2.5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48D6C651-DAEE-094C-8E0F-C2C632685D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443" y="3316973"/>
                    <a:ext cx="122892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539BC57E-6CEF-B640-8ABB-ACDC8E3AFC4E}"/>
                      </a:ext>
                    </a:extLst>
                  </p:cNvPr>
                  <p:cNvSpPr/>
                  <p:nvPr/>
                </p:nvSpPr>
                <p:spPr>
                  <a:xfrm>
                    <a:off x="2082443" y="3784289"/>
                    <a:ext cx="99649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539BC57E-6CEF-B640-8ABB-ACDC8E3AFC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443" y="3784289"/>
                    <a:ext cx="996491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CB084BE6-B745-2E45-84D5-4AF6BB6DFBEB}"/>
                      </a:ext>
                    </a:extLst>
                  </p:cNvPr>
                  <p:cNvSpPr/>
                  <p:nvPr/>
                </p:nvSpPr>
                <p:spPr>
                  <a:xfrm>
                    <a:off x="2082443" y="4254326"/>
                    <a:ext cx="99649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CB084BE6-B745-2E45-84D5-4AF6BB6DFB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443" y="4254326"/>
                    <a:ext cx="996491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5679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834D582E-C945-3D43-A43F-B83A5CF113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484916"/>
                  </p:ext>
                </p:extLst>
              </p:nvPr>
            </p:nvGraphicFramePr>
            <p:xfrm>
              <a:off x="2301282" y="5051319"/>
              <a:ext cx="4541436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834D582E-C945-3D43-A43F-B83A5CF113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484916"/>
                  </p:ext>
                </p:extLst>
              </p:nvPr>
            </p:nvGraphicFramePr>
            <p:xfrm>
              <a:off x="2301282" y="5051319"/>
              <a:ext cx="4541436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72993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3095" r="-182143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0789" r="-101316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0789" r="-1316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333" r="-17299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3095" t="-101333" r="-18214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0789" t="-101333" r="-101316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0789" t="-101333" r="-1316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">
            <a:extLst>
              <a:ext uri="{FF2B5EF4-FFF2-40B4-BE49-F238E27FC236}">
                <a16:creationId xmlns:a16="http://schemas.microsoft.com/office/drawing/2014/main" id="{FE1336F7-66A8-D846-B1B5-B52F318348EB}"/>
              </a:ext>
            </a:extLst>
          </p:cNvPr>
          <p:cNvSpPr/>
          <p:nvPr/>
        </p:nvSpPr>
        <p:spPr>
          <a:xfrm>
            <a:off x="4803108" y="2414327"/>
            <a:ext cx="4100259" cy="116676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31D2B9-76B9-DA4B-B6EE-BEB9254B35CD}"/>
              </a:ext>
            </a:extLst>
          </p:cNvPr>
          <p:cNvSpPr txBox="1"/>
          <p:nvPr/>
        </p:nvSpPr>
        <p:spPr>
          <a:xfrm>
            <a:off x="4875702" y="2510000"/>
            <a:ext cx="402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Всего вариантов выборок</a:t>
            </a:r>
            <a:r>
              <a:rPr lang="en-US" sz="2400" dirty="0">
                <a:solidFill>
                  <a:srgbClr val="C0504D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210B6CE-1418-5943-B617-61382A08411D}"/>
                  </a:ext>
                </a:extLst>
              </p:cNvPr>
              <p:cNvSpPr/>
              <p:nvPr/>
            </p:nvSpPr>
            <p:spPr>
              <a:xfrm>
                <a:off x="5913011" y="2972173"/>
                <a:ext cx="1880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210B6CE-1418-5943-B617-61382A0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011" y="2972173"/>
                <a:ext cx="188045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1342A989-6C08-485E-90BD-A09DE8EE2A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18774" cy="159501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 </a:t>
                </a:r>
                <a:r>
                  <a:rPr lang="en-US" sz="2400" dirty="0">
                    <a:solidFill>
                      <a:srgbClr val="373737"/>
                    </a:solidFill>
                  </a:rPr>
                  <a:t>C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аши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есть выборка из двух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построить по этой выборке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-распределение для статистики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1342A989-6C08-485E-90BD-A09DE8EE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18774" cy="1595015"/>
              </a:xfrm>
              <a:prstGeom prst="rect">
                <a:avLst/>
              </a:prstGeom>
              <a:blipFill>
                <a:blip r:embed="rId5"/>
                <a:stretch>
                  <a:fillRect l="-2076" t="-5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бъект 5">
            <a:extLst>
              <a:ext uri="{FF2B5EF4-FFF2-40B4-BE49-F238E27FC236}">
                <a16:creationId xmlns:a16="http://schemas.microsoft.com/office/drawing/2014/main" id="{8461A7B1-7D80-45EE-8A32-4F4C78A17712}"/>
              </a:ext>
            </a:extLst>
          </p:cNvPr>
          <p:cNvSpPr txBox="1">
            <a:spLocks/>
          </p:cNvSpPr>
          <p:nvPr/>
        </p:nvSpPr>
        <p:spPr>
          <a:xfrm>
            <a:off x="612000" y="2340000"/>
            <a:ext cx="4032008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 повторениями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945BD8C7-3CB9-48D7-8EFE-A6420E4CF886}"/>
              </a:ext>
            </a:extLst>
          </p:cNvPr>
          <p:cNvGrpSpPr/>
          <p:nvPr/>
        </p:nvGrpSpPr>
        <p:grpSpPr>
          <a:xfrm>
            <a:off x="606196" y="2883683"/>
            <a:ext cx="2563670" cy="1860683"/>
            <a:chOff x="747699" y="2856721"/>
            <a:chExt cx="2563670" cy="1860683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12ECA020-BB88-49E5-B219-9AE6B6FD84D6}"/>
                </a:ext>
              </a:extLst>
            </p:cNvPr>
            <p:cNvGrpSpPr/>
            <p:nvPr/>
          </p:nvGrpSpPr>
          <p:grpSpPr>
            <a:xfrm>
              <a:off x="747699" y="2856721"/>
              <a:ext cx="655949" cy="1860683"/>
              <a:chOff x="747699" y="2858134"/>
              <a:chExt cx="655949" cy="1860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Прямоугольник 36">
                    <a:extLst>
                      <a:ext uri="{FF2B5EF4-FFF2-40B4-BE49-F238E27FC236}">
                        <a16:creationId xmlns:a16="http://schemas.microsoft.com/office/drawing/2014/main" id="{D0D8062F-E819-4868-AC2A-40811F7FBFFD}"/>
                      </a:ext>
                    </a:extLst>
                  </p:cNvPr>
                  <p:cNvSpPr/>
                  <p:nvPr/>
                </p:nvSpPr>
                <p:spPr>
                  <a:xfrm>
                    <a:off x="747699" y="2858134"/>
                    <a:ext cx="6559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Прямоугольник 36">
                    <a:extLst>
                      <a:ext uri="{FF2B5EF4-FFF2-40B4-BE49-F238E27FC236}">
                        <a16:creationId xmlns:a16="http://schemas.microsoft.com/office/drawing/2014/main" id="{D0D8062F-E819-4868-AC2A-40811F7FBF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699" y="2858134"/>
                    <a:ext cx="65594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Прямоугольник 37">
                    <a:extLst>
                      <a:ext uri="{FF2B5EF4-FFF2-40B4-BE49-F238E27FC236}">
                        <a16:creationId xmlns:a16="http://schemas.microsoft.com/office/drawing/2014/main" id="{62384D02-A74A-4482-A637-97C468E298B9}"/>
                      </a:ext>
                    </a:extLst>
                  </p:cNvPr>
                  <p:cNvSpPr/>
                  <p:nvPr/>
                </p:nvSpPr>
                <p:spPr>
                  <a:xfrm>
                    <a:off x="747699" y="3319799"/>
                    <a:ext cx="6559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Прямоугольник 37">
                    <a:extLst>
                      <a:ext uri="{FF2B5EF4-FFF2-40B4-BE49-F238E27FC236}">
                        <a16:creationId xmlns:a16="http://schemas.microsoft.com/office/drawing/2014/main" id="{62384D02-A74A-4482-A637-97C468E298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699" y="3319799"/>
                    <a:ext cx="65594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Прямоугольник 38">
                    <a:extLst>
                      <a:ext uri="{FF2B5EF4-FFF2-40B4-BE49-F238E27FC236}">
                        <a16:creationId xmlns:a16="http://schemas.microsoft.com/office/drawing/2014/main" id="{EAD44B0C-877F-4377-9E4B-9E3E53F63ACD}"/>
                      </a:ext>
                    </a:extLst>
                  </p:cNvPr>
                  <p:cNvSpPr/>
                  <p:nvPr/>
                </p:nvSpPr>
                <p:spPr>
                  <a:xfrm>
                    <a:off x="747699" y="3787115"/>
                    <a:ext cx="6559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Прямоугольник 38">
                    <a:extLst>
                      <a:ext uri="{FF2B5EF4-FFF2-40B4-BE49-F238E27FC236}">
                        <a16:creationId xmlns:a16="http://schemas.microsoft.com/office/drawing/2014/main" id="{EAD44B0C-877F-4377-9E4B-9E3E53F63A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699" y="3787115"/>
                    <a:ext cx="655949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Прямоугольник 39">
                    <a:extLst>
                      <a:ext uri="{FF2B5EF4-FFF2-40B4-BE49-F238E27FC236}">
                        <a16:creationId xmlns:a16="http://schemas.microsoft.com/office/drawing/2014/main" id="{50571713-15EC-4602-A389-BBCA03D8EF2B}"/>
                      </a:ext>
                    </a:extLst>
                  </p:cNvPr>
                  <p:cNvSpPr/>
                  <p:nvPr/>
                </p:nvSpPr>
                <p:spPr>
                  <a:xfrm>
                    <a:off x="747699" y="4257152"/>
                    <a:ext cx="6559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Прямоугольник 39">
                    <a:extLst>
                      <a:ext uri="{FF2B5EF4-FFF2-40B4-BE49-F238E27FC236}">
                        <a16:creationId xmlns:a16="http://schemas.microsoft.com/office/drawing/2014/main" id="{50571713-15EC-4602-A389-BBCA03D8EF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699" y="4257152"/>
                    <a:ext cx="655949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5373866E-867E-46A9-B331-69410D9F8059}"/>
                </a:ext>
              </a:extLst>
            </p:cNvPr>
            <p:cNvGrpSpPr/>
            <p:nvPr/>
          </p:nvGrpSpPr>
          <p:grpSpPr>
            <a:xfrm>
              <a:off x="1403648" y="2856721"/>
              <a:ext cx="519694" cy="1860683"/>
              <a:chOff x="1403648" y="2855309"/>
              <a:chExt cx="519694" cy="1860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Прямоугольник 32">
                    <a:extLst>
                      <a:ext uri="{FF2B5EF4-FFF2-40B4-BE49-F238E27FC236}">
                        <a16:creationId xmlns:a16="http://schemas.microsoft.com/office/drawing/2014/main" id="{B8370F9B-DBA1-435C-AB06-9EE434B87655}"/>
                      </a:ext>
                    </a:extLst>
                  </p:cNvPr>
                  <p:cNvSpPr/>
                  <p:nvPr/>
                </p:nvSpPr>
                <p:spPr>
                  <a:xfrm>
                    <a:off x="1403648" y="2855309"/>
                    <a:ext cx="519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Прямоугольник 32">
                    <a:extLst>
                      <a:ext uri="{FF2B5EF4-FFF2-40B4-BE49-F238E27FC236}">
                        <a16:creationId xmlns:a16="http://schemas.microsoft.com/office/drawing/2014/main" id="{B8370F9B-DBA1-435C-AB06-9EE434B876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48" y="2855309"/>
                    <a:ext cx="51969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C79AE431-6840-4651-98F0-87F334BDC431}"/>
                      </a:ext>
                    </a:extLst>
                  </p:cNvPr>
                  <p:cNvSpPr/>
                  <p:nvPr/>
                </p:nvSpPr>
                <p:spPr>
                  <a:xfrm>
                    <a:off x="1403648" y="3316974"/>
                    <a:ext cx="519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C79AE431-6840-4651-98F0-87F334BDC4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48" y="3316974"/>
                    <a:ext cx="519694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Прямоугольник 34">
                    <a:extLst>
                      <a:ext uri="{FF2B5EF4-FFF2-40B4-BE49-F238E27FC236}">
                        <a16:creationId xmlns:a16="http://schemas.microsoft.com/office/drawing/2014/main" id="{42CC4351-C640-42E1-BD61-87B06D33D051}"/>
                      </a:ext>
                    </a:extLst>
                  </p:cNvPr>
                  <p:cNvSpPr/>
                  <p:nvPr/>
                </p:nvSpPr>
                <p:spPr>
                  <a:xfrm>
                    <a:off x="1403648" y="3784290"/>
                    <a:ext cx="519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Прямоугольник 34">
                    <a:extLst>
                      <a:ext uri="{FF2B5EF4-FFF2-40B4-BE49-F238E27FC236}">
                        <a16:creationId xmlns:a16="http://schemas.microsoft.com/office/drawing/2014/main" id="{42CC4351-C640-42E1-BD61-87B06D33D0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48" y="3784290"/>
                    <a:ext cx="519694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Прямоугольник 35">
                    <a:extLst>
                      <a:ext uri="{FF2B5EF4-FFF2-40B4-BE49-F238E27FC236}">
                        <a16:creationId xmlns:a16="http://schemas.microsoft.com/office/drawing/2014/main" id="{29464DE8-FFBA-4153-8583-9BDC327641AF}"/>
                      </a:ext>
                    </a:extLst>
                  </p:cNvPr>
                  <p:cNvSpPr/>
                  <p:nvPr/>
                </p:nvSpPr>
                <p:spPr>
                  <a:xfrm>
                    <a:off x="1403648" y="4254327"/>
                    <a:ext cx="519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Прямоугольник 35">
                    <a:extLst>
                      <a:ext uri="{FF2B5EF4-FFF2-40B4-BE49-F238E27FC236}">
                        <a16:creationId xmlns:a16="http://schemas.microsoft.com/office/drawing/2014/main" id="{29464DE8-FFBA-4153-8583-9BDC327641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48" y="4254327"/>
                    <a:ext cx="519694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FA79CF78-785D-47F8-9DEB-7967C722F432}"/>
                </a:ext>
              </a:extLst>
            </p:cNvPr>
            <p:cNvGrpSpPr/>
            <p:nvPr/>
          </p:nvGrpSpPr>
          <p:grpSpPr>
            <a:xfrm>
              <a:off x="2082443" y="2856721"/>
              <a:ext cx="1228926" cy="1860683"/>
              <a:chOff x="2082443" y="2855308"/>
              <a:chExt cx="1228926" cy="1860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9EEC6D9B-7F44-41B5-905C-902BDD1F4389}"/>
                      </a:ext>
                    </a:extLst>
                  </p:cNvPr>
                  <p:cNvSpPr/>
                  <p:nvPr/>
                </p:nvSpPr>
                <p:spPr>
                  <a:xfrm>
                    <a:off x="2082443" y="2855308"/>
                    <a:ext cx="122892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=2.5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9EEC6D9B-7F44-41B5-905C-902BDD1F43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443" y="2855308"/>
                    <a:ext cx="1228926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80AC249E-EE6F-4ACF-81CB-5BBA2A7916F3}"/>
                      </a:ext>
                    </a:extLst>
                  </p:cNvPr>
                  <p:cNvSpPr/>
                  <p:nvPr/>
                </p:nvSpPr>
                <p:spPr>
                  <a:xfrm>
                    <a:off x="2082443" y="3316973"/>
                    <a:ext cx="122892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=2.5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80AC249E-EE6F-4ACF-81CB-5BBA2A7916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443" y="3316973"/>
                    <a:ext cx="1228926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D2F5F918-A426-400D-9F69-0092C5D87F2D}"/>
                      </a:ext>
                    </a:extLst>
                  </p:cNvPr>
                  <p:cNvSpPr/>
                  <p:nvPr/>
                </p:nvSpPr>
                <p:spPr>
                  <a:xfrm>
                    <a:off x="2082443" y="3784289"/>
                    <a:ext cx="99649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D2F5F918-A426-400D-9F69-0092C5D87F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443" y="3784289"/>
                    <a:ext cx="996491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E4798FC8-23D3-419D-ADFD-3D1D34D144FE}"/>
                      </a:ext>
                    </a:extLst>
                  </p:cNvPr>
                  <p:cNvSpPr/>
                  <p:nvPr/>
                </p:nvSpPr>
                <p:spPr>
                  <a:xfrm>
                    <a:off x="2082443" y="4254326"/>
                    <a:ext cx="99649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E4798FC8-23D3-419D-ADFD-3D1D34D144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443" y="4254326"/>
                    <a:ext cx="996491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3766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FE1336F7-66A8-D846-B1B5-B52F318348EB}"/>
              </a:ext>
            </a:extLst>
          </p:cNvPr>
          <p:cNvSpPr/>
          <p:nvPr/>
        </p:nvSpPr>
        <p:spPr>
          <a:xfrm>
            <a:off x="4803108" y="2414327"/>
            <a:ext cx="4100259" cy="116676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31D2B9-76B9-DA4B-B6EE-BEB9254B35CD}"/>
              </a:ext>
            </a:extLst>
          </p:cNvPr>
          <p:cNvSpPr txBox="1"/>
          <p:nvPr/>
        </p:nvSpPr>
        <p:spPr>
          <a:xfrm>
            <a:off x="4875702" y="2510000"/>
            <a:ext cx="402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Всего вариантов выборок</a:t>
            </a:r>
            <a:r>
              <a:rPr lang="en-US" sz="2400" dirty="0">
                <a:solidFill>
                  <a:srgbClr val="C0504D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210B6CE-1418-5943-B617-61382A08411D}"/>
                  </a:ext>
                </a:extLst>
              </p:cNvPr>
              <p:cNvSpPr/>
              <p:nvPr/>
            </p:nvSpPr>
            <p:spPr>
              <a:xfrm>
                <a:off x="5913011" y="2972173"/>
                <a:ext cx="1880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210B6CE-1418-5943-B617-61382A0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011" y="2972173"/>
                <a:ext cx="18804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1342A989-6C08-485E-90BD-A09DE8EE2A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18774" cy="159501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 </a:t>
                </a:r>
                <a:r>
                  <a:rPr lang="en-US" sz="2400" dirty="0">
                    <a:solidFill>
                      <a:srgbClr val="373737"/>
                    </a:solidFill>
                  </a:rPr>
                  <a:t>C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аши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есть выборка из двух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построить по этой выборке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-распределение для статистики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1342A989-6C08-485E-90BD-A09DE8EE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18774" cy="1595015"/>
              </a:xfrm>
              <a:prstGeom prst="rect">
                <a:avLst/>
              </a:prstGeom>
              <a:blipFill>
                <a:blip r:embed="rId4"/>
                <a:stretch>
                  <a:fillRect l="-2076" t="-5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5">
            <a:extLst>
              <a:ext uri="{FF2B5EF4-FFF2-40B4-BE49-F238E27FC236}">
                <a16:creationId xmlns:a16="http://schemas.microsoft.com/office/drawing/2014/main" id="{BF76083C-E95F-41CB-B5AE-CAB5131E5F4C}"/>
              </a:ext>
            </a:extLst>
          </p:cNvPr>
          <p:cNvSpPr txBox="1">
            <a:spLocks/>
          </p:cNvSpPr>
          <p:nvPr/>
        </p:nvSpPr>
        <p:spPr>
          <a:xfrm>
            <a:off x="612000" y="4140000"/>
            <a:ext cx="8218774" cy="20301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Строить такие распределения для больших выборок дорого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Задача слишком сложная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а точность излишняя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Выход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en-US" sz="2400" dirty="0">
                <a:solidFill>
                  <a:srgbClr val="28516A"/>
                </a:solidFill>
              </a:rPr>
              <a:t>  </a:t>
            </a:r>
            <a:r>
              <a:rPr lang="ru-RU" sz="2400" dirty="0">
                <a:solidFill>
                  <a:srgbClr val="373737"/>
                </a:solidFill>
              </a:rPr>
              <a:t>симуляции</a:t>
            </a:r>
          </a:p>
        </p:txBody>
      </p:sp>
    </p:spTree>
    <p:extLst>
      <p:ext uri="{BB962C8B-B14F-4D97-AF65-F5344CB8AC3E}">
        <p14:creationId xmlns:p14="http://schemas.microsoft.com/office/powerpoint/2010/main" val="2354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B50E636-B5CD-454F-942F-911DB010BF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5">
                <a:extLst>
                  <a:ext uri="{FF2B5EF4-FFF2-40B4-BE49-F238E27FC236}">
                    <a16:creationId xmlns:a16="http://schemas.microsoft.com/office/drawing/2014/main" id="{00DFD54A-2054-4D94-B59C-DA6DB6DBC4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80040" cy="24842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Извлечение выборок из генеральной совокупности –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сэмплирование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из неизвестного распределения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Объект 5">
                <a:extLst>
                  <a:ext uri="{FF2B5EF4-FFF2-40B4-BE49-F238E27FC236}">
                    <a16:creationId xmlns:a16="http://schemas.microsoft.com/office/drawing/2014/main" id="{00DFD54A-2054-4D94-B59C-DA6DB6DB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80040" cy="2484276"/>
              </a:xfrm>
              <a:prstGeom prst="rect">
                <a:avLst/>
              </a:prstGeom>
              <a:blipFill>
                <a:blip r:embed="rId3"/>
                <a:stretch>
                  <a:fillRect l="-2060" t="-34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0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89DD8-2D5B-4683-B4FA-A6F30E898E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92CFB31B-7AA1-4F93-B3DA-0E59321A88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80040" cy="24842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Извлечение выборок из генеральной совокупности –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сэмплирование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из неизвестного распределения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 нас есть оценка для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92CFB31B-7AA1-4F93-B3DA-0E59321A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80040" cy="2484276"/>
              </a:xfrm>
              <a:prstGeom prst="rect">
                <a:avLst/>
              </a:prstGeom>
              <a:blipFill>
                <a:blip r:embed="rId3"/>
                <a:stretch>
                  <a:fillRect l="-2060" t="-34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80040" cy="24842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Извлечение выборок из генеральной совокупности –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сэмплирование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из неизвестного распределения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 нас есть оценка для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Сэмплировать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из такого распределения – то же самое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что брать выборки с повторениями объёма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80040" cy="2484276"/>
              </a:xfrm>
              <a:prstGeom prst="rect">
                <a:avLst/>
              </a:prstGeom>
              <a:blipFill>
                <a:blip r:embed="rId3"/>
                <a:stretch>
                  <a:fillRect l="-2060" t="-34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2D50D-D697-4BD5-BB91-FCF9FEAD4A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23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EF6DB13-B6A5-4142-B06F-C8759A882038}"/>
              </a:ext>
            </a:extLst>
          </p:cNvPr>
          <p:cNvGrpSpPr/>
          <p:nvPr/>
        </p:nvGrpSpPr>
        <p:grpSpPr>
          <a:xfrm>
            <a:off x="1835696" y="1048050"/>
            <a:ext cx="2244396" cy="1030643"/>
            <a:chOff x="2045231" y="2062700"/>
            <a:chExt cx="2244396" cy="1030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BB3D5E57-EF10-234B-A557-B3507C1AEDBD}"/>
                    </a:ext>
                  </a:extLst>
                </p:cNvPr>
                <p:cNvSpPr/>
                <p:nvPr/>
              </p:nvSpPr>
              <p:spPr>
                <a:xfrm>
                  <a:off x="2736304" y="2062700"/>
                  <a:ext cx="8814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BB3D5E57-EF10-234B-A557-B3507C1AED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04" y="2062700"/>
                  <a:ext cx="88146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Выборка:">
              <a:extLst>
                <a:ext uri="{FF2B5EF4-FFF2-40B4-BE49-F238E27FC236}">
                  <a16:creationId xmlns:a16="http://schemas.microsoft.com/office/drawing/2014/main" id="{DE212743-04B5-E64C-A96F-CB5E056FDA74}"/>
                </a:ext>
              </a:extLst>
            </p:cNvPr>
            <p:cNvSpPr txBox="1"/>
            <p:nvPr/>
          </p:nvSpPr>
          <p:spPr>
            <a:xfrm>
              <a:off x="2045231" y="2585832"/>
              <a:ext cx="2244396" cy="50751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ct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dirty="0">
                  <a:solidFill>
                    <a:srgbClr val="373737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неизвестное распределение</a:t>
              </a:r>
              <a:endParaRPr sz="2400" dirty="0">
                <a:solidFill>
                  <a:srgbClr val="373737"/>
                </a:solidFill>
                <a:latin typeface="Myriad Pro" panose="020B0503030403020204"/>
              </a:endParaRPr>
            </a:p>
          </p:txBody>
        </p:sp>
      </p:grpSp>
      <p:sp>
        <p:nvSpPr>
          <p:cNvPr id="12" name="Выборка:">
            <a:extLst>
              <a:ext uri="{FF2B5EF4-FFF2-40B4-BE49-F238E27FC236}">
                <a16:creationId xmlns:a16="http://schemas.microsoft.com/office/drawing/2014/main" id="{22832C6C-94A6-214B-A570-8CFEF35D94E4}"/>
              </a:ext>
            </a:extLst>
          </p:cNvPr>
          <p:cNvSpPr txBox="1"/>
          <p:nvPr/>
        </p:nvSpPr>
        <p:spPr>
          <a:xfrm>
            <a:off x="5155315" y="853988"/>
            <a:ext cx="2244396" cy="2859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algn="ct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выборка</a:t>
            </a:r>
            <a:endParaRPr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10130A-F52C-EA4A-BEC7-36EAA3F3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86" y="1306018"/>
            <a:ext cx="705817" cy="591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BF28D-5E17-2A4D-BC51-0BBD4DF76D4E}"/>
                  </a:ext>
                </a:extLst>
              </p:cNvPr>
              <p:cNvSpPr txBox="1"/>
              <p:nvPr/>
            </p:nvSpPr>
            <p:spPr>
              <a:xfrm>
                <a:off x="6105876" y="1359765"/>
                <a:ext cx="3478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BF28D-5E17-2A4D-BC51-0BBD4DF7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76" y="1359765"/>
                <a:ext cx="347892" cy="461665"/>
              </a:xfrm>
              <a:prstGeom prst="rect">
                <a:avLst/>
              </a:prstGeom>
              <a:blipFill>
                <a:blip r:embed="rId5"/>
                <a:stretch>
                  <a:fillRect l="-5263" r="-70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7755FB5-053F-42B7-A346-6F59E0DD976F}"/>
              </a:ext>
            </a:extLst>
          </p:cNvPr>
          <p:cNvGrpSpPr/>
          <p:nvPr/>
        </p:nvGrpSpPr>
        <p:grpSpPr>
          <a:xfrm>
            <a:off x="5155315" y="2273712"/>
            <a:ext cx="2244396" cy="845548"/>
            <a:chOff x="4359802" y="2369600"/>
            <a:chExt cx="2244396" cy="845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ADD6335D-07F0-6541-82ED-A1C0A3A8737F}"/>
                    </a:ext>
                  </a:extLst>
                </p:cNvPr>
                <p:cNvSpPr/>
                <p:nvPr/>
              </p:nvSpPr>
              <p:spPr>
                <a:xfrm>
                  <a:off x="4589951" y="2369600"/>
                  <a:ext cx="1870448" cy="4771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ADD6335D-07F0-6541-82ED-A1C0A3A873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951" y="2369600"/>
                  <a:ext cx="1870448" cy="477118"/>
                </a:xfrm>
                <a:prstGeom prst="rect">
                  <a:avLst/>
                </a:prstGeom>
                <a:blipFill>
                  <a:blip r:embed="rId6"/>
                  <a:stretch>
                    <a:fillRect t="-3846" r="-651" b="-179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Выборка:">
              <a:extLst>
                <a:ext uri="{FF2B5EF4-FFF2-40B4-BE49-F238E27FC236}">
                  <a16:creationId xmlns:a16="http://schemas.microsoft.com/office/drawing/2014/main" id="{185FFCD0-8C59-4B42-90DE-AC23CDB6E578}"/>
                </a:ext>
              </a:extLst>
            </p:cNvPr>
            <p:cNvSpPr txBox="1"/>
            <p:nvPr/>
          </p:nvSpPr>
          <p:spPr>
            <a:xfrm>
              <a:off x="4359802" y="2929236"/>
              <a:ext cx="2244396" cy="28591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ct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dirty="0">
                  <a:solidFill>
                    <a:srgbClr val="373737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статистика</a:t>
              </a:r>
              <a:endParaRPr sz="2400" dirty="0">
                <a:solidFill>
                  <a:srgbClr val="373737"/>
                </a:solidFill>
                <a:latin typeface="Myriad Pro" panose="020B0503030403020204"/>
              </a:endParaRPr>
            </a:p>
          </p:txBody>
        </p:sp>
      </p:grp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1AF7A66-CFED-4F1E-8B06-6A87C20DB6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1541C9F-B2D8-43A3-8CC2-F307EFCFC7D0}"/>
              </a:ext>
            </a:extLst>
          </p:cNvPr>
          <p:cNvCxnSpPr>
            <a:cxnSpLocks/>
          </p:cNvCxnSpPr>
          <p:nvPr/>
        </p:nvCxnSpPr>
        <p:spPr>
          <a:xfrm>
            <a:off x="467544" y="3429000"/>
            <a:ext cx="8424936" cy="0"/>
          </a:xfrm>
          <a:prstGeom prst="line">
            <a:avLst/>
          </a:prstGeom>
          <a:ln w="34925">
            <a:solidFill>
              <a:srgbClr val="2851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">
            <a:extLst>
              <a:ext uri="{FF2B5EF4-FFF2-40B4-BE49-F238E27FC236}">
                <a16:creationId xmlns:a16="http://schemas.microsoft.com/office/drawing/2014/main" id="{BA4ED05C-A97D-1C43-89C2-A89960CDB7E7}"/>
              </a:ext>
            </a:extLst>
          </p:cNvPr>
          <p:cNvSpPr/>
          <p:nvPr/>
        </p:nvSpPr>
        <p:spPr>
          <a:xfrm>
            <a:off x="5029171" y="1563372"/>
            <a:ext cx="887835" cy="76943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noFill/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79E4C09D-E8E6-D547-B350-C81F6F0040D0}"/>
              </a:ext>
            </a:extLst>
          </p:cNvPr>
          <p:cNvSpPr/>
          <p:nvPr/>
        </p:nvSpPr>
        <p:spPr>
          <a:xfrm rot="5400000">
            <a:off x="6111143" y="1946839"/>
            <a:ext cx="332741" cy="81923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noFill/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89F3BF9E-166E-284B-B5DE-81D782F363CE}"/>
              </a:ext>
            </a:extLst>
          </p:cNvPr>
          <p:cNvSpPr txBox="1"/>
          <p:nvPr/>
        </p:nvSpPr>
        <p:spPr>
          <a:xfrm>
            <a:off x="516360" y="6152579"/>
            <a:ext cx="7704856" cy="169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 marL="0" indent="0">
              <a:buNone/>
            </a:pPr>
            <a:r>
              <a:rPr lang="en-US" sz="1100" i="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i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BB3D5E57-EF10-234B-A557-B3507C1AEDBD}"/>
                  </a:ext>
                </a:extLst>
              </p:cNvPr>
              <p:cNvSpPr/>
              <p:nvPr/>
            </p:nvSpPr>
            <p:spPr>
              <a:xfrm>
                <a:off x="2526769" y="1048050"/>
                <a:ext cx="8814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BB3D5E57-EF10-234B-A557-B3507C1AE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69" y="1048050"/>
                <a:ext cx="88146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Выборка:">
            <a:extLst>
              <a:ext uri="{FF2B5EF4-FFF2-40B4-BE49-F238E27FC236}">
                <a16:creationId xmlns:a16="http://schemas.microsoft.com/office/drawing/2014/main" id="{DE212743-04B5-E64C-A96F-CB5E056FDA74}"/>
              </a:ext>
            </a:extLst>
          </p:cNvPr>
          <p:cNvSpPr txBox="1"/>
          <p:nvPr/>
        </p:nvSpPr>
        <p:spPr>
          <a:xfrm>
            <a:off x="1835696" y="1571182"/>
            <a:ext cx="2244396" cy="5075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algn="ct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неизвестное распределение</a:t>
            </a:r>
            <a:endParaRPr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sp>
        <p:nvSpPr>
          <p:cNvPr id="12" name="Выборка:">
            <a:extLst>
              <a:ext uri="{FF2B5EF4-FFF2-40B4-BE49-F238E27FC236}">
                <a16:creationId xmlns:a16="http://schemas.microsoft.com/office/drawing/2014/main" id="{22832C6C-94A6-214B-A570-8CFEF35D94E4}"/>
              </a:ext>
            </a:extLst>
          </p:cNvPr>
          <p:cNvSpPr txBox="1"/>
          <p:nvPr/>
        </p:nvSpPr>
        <p:spPr>
          <a:xfrm>
            <a:off x="5155315" y="853988"/>
            <a:ext cx="2244396" cy="2859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algn="ct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выборка</a:t>
            </a:r>
            <a:endParaRPr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10130A-F52C-EA4A-BEC7-36EAA3F3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86" y="1306018"/>
            <a:ext cx="705817" cy="591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BF28D-5E17-2A4D-BC51-0BBD4DF76D4E}"/>
                  </a:ext>
                </a:extLst>
              </p:cNvPr>
              <p:cNvSpPr txBox="1"/>
              <p:nvPr/>
            </p:nvSpPr>
            <p:spPr>
              <a:xfrm>
                <a:off x="6105876" y="1359765"/>
                <a:ext cx="3478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BF28D-5E17-2A4D-BC51-0BBD4DF7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76" y="1359765"/>
                <a:ext cx="347892" cy="461665"/>
              </a:xfrm>
              <a:prstGeom prst="rect">
                <a:avLst/>
              </a:prstGeom>
              <a:blipFill>
                <a:blip r:embed="rId5"/>
                <a:stretch>
                  <a:fillRect l="-5263" r="-70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DD6335D-07F0-6541-82ED-A1C0A3A8737F}"/>
                  </a:ext>
                </a:extLst>
              </p:cNvPr>
              <p:cNvSpPr/>
              <p:nvPr/>
            </p:nvSpPr>
            <p:spPr>
              <a:xfrm>
                <a:off x="5385464" y="2273712"/>
                <a:ext cx="1870448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DD6335D-07F0-6541-82ED-A1C0A3A87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464" y="2273712"/>
                <a:ext cx="1870448" cy="477118"/>
              </a:xfrm>
              <a:prstGeom prst="rect">
                <a:avLst/>
              </a:prstGeom>
              <a:blipFill>
                <a:blip r:embed="rId6"/>
                <a:stretch>
                  <a:fillRect t="-3846" r="-651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Выборка:">
            <a:extLst>
              <a:ext uri="{FF2B5EF4-FFF2-40B4-BE49-F238E27FC236}">
                <a16:creationId xmlns:a16="http://schemas.microsoft.com/office/drawing/2014/main" id="{185FFCD0-8C59-4B42-90DE-AC23CDB6E578}"/>
              </a:ext>
            </a:extLst>
          </p:cNvPr>
          <p:cNvSpPr txBox="1"/>
          <p:nvPr/>
        </p:nvSpPr>
        <p:spPr>
          <a:xfrm>
            <a:off x="5155315" y="2833348"/>
            <a:ext cx="2244396" cy="2859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algn="ct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статистика</a:t>
            </a:r>
            <a:endParaRPr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DC9AAEE-774E-C345-9F56-8E9ADCA6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881" y="4173453"/>
            <a:ext cx="705817" cy="591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74FB0D-5FEF-3543-B161-E8E527F3F330}"/>
                  </a:ext>
                </a:extLst>
              </p:cNvPr>
              <p:cNvSpPr txBox="1"/>
              <p:nvPr/>
            </p:nvSpPr>
            <p:spPr>
              <a:xfrm>
                <a:off x="6096271" y="4227200"/>
                <a:ext cx="3478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74FB0D-5FEF-3543-B161-E8E527F3F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271" y="4227200"/>
                <a:ext cx="347892" cy="461665"/>
              </a:xfrm>
              <a:prstGeom prst="rect">
                <a:avLst/>
              </a:prstGeom>
              <a:blipFill>
                <a:blip r:embed="rId7"/>
                <a:stretch>
                  <a:fillRect l="-3509" r="-280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2B45DDA-883A-4045-9135-B0F634D99D08}"/>
                  </a:ext>
                </a:extLst>
              </p:cNvPr>
              <p:cNvSpPr/>
              <p:nvPr/>
            </p:nvSpPr>
            <p:spPr>
              <a:xfrm>
                <a:off x="2526769" y="3915485"/>
                <a:ext cx="971804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2B45DDA-883A-4045-9135-B0F634D99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69" y="3915485"/>
                <a:ext cx="971804" cy="471539"/>
              </a:xfrm>
              <a:prstGeom prst="rect">
                <a:avLst/>
              </a:prstGeom>
              <a:blipFill>
                <a:blip r:embed="rId8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Выборка:">
            <a:extLst>
              <a:ext uri="{FF2B5EF4-FFF2-40B4-BE49-F238E27FC236}">
                <a16:creationId xmlns:a16="http://schemas.microsoft.com/office/drawing/2014/main" id="{2307E0FA-0D87-6047-9230-DBD485E11E1E}"/>
              </a:ext>
            </a:extLst>
          </p:cNvPr>
          <p:cNvSpPr txBox="1"/>
          <p:nvPr/>
        </p:nvSpPr>
        <p:spPr>
          <a:xfrm>
            <a:off x="1835696" y="4438617"/>
            <a:ext cx="2244396" cy="5075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algn="ct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эмпирическое распределение</a:t>
            </a:r>
            <a:endParaRPr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sp>
        <p:nvSpPr>
          <p:cNvPr id="24" name="Выборка:">
            <a:extLst>
              <a:ext uri="{FF2B5EF4-FFF2-40B4-BE49-F238E27FC236}">
                <a16:creationId xmlns:a16="http://schemas.microsoft.com/office/drawing/2014/main" id="{584DBC85-0BC3-BE4D-9CB2-33C4A836ED77}"/>
              </a:ext>
            </a:extLst>
          </p:cNvPr>
          <p:cNvSpPr txBox="1"/>
          <p:nvPr/>
        </p:nvSpPr>
        <p:spPr>
          <a:xfrm>
            <a:off x="4928499" y="3718026"/>
            <a:ext cx="2678817" cy="281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algn="ct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 err="1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</a:t>
            </a: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-выборка</a:t>
            </a:r>
            <a:endParaRPr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4BF6700B-79CE-AD44-B7D4-B30FA2B87F23}"/>
                  </a:ext>
                </a:extLst>
              </p:cNvPr>
              <p:cNvSpPr/>
              <p:nvPr/>
            </p:nvSpPr>
            <p:spPr>
              <a:xfrm>
                <a:off x="5302472" y="5139954"/>
                <a:ext cx="2012794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4BF6700B-79CE-AD44-B7D4-B30FA2B87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72" y="5139954"/>
                <a:ext cx="2012794" cy="477118"/>
              </a:xfrm>
              <a:prstGeom prst="rect">
                <a:avLst/>
              </a:prstGeom>
              <a:blipFill>
                <a:blip r:embed="rId9"/>
                <a:stretch>
                  <a:fillRect t="-3846" r="-606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Выборка:">
            <a:extLst>
              <a:ext uri="{FF2B5EF4-FFF2-40B4-BE49-F238E27FC236}">
                <a16:creationId xmlns:a16="http://schemas.microsoft.com/office/drawing/2014/main" id="{57DD84C9-4394-9D41-A200-A5F1093BFA2C}"/>
              </a:ext>
            </a:extLst>
          </p:cNvPr>
          <p:cNvSpPr txBox="1"/>
          <p:nvPr/>
        </p:nvSpPr>
        <p:spPr>
          <a:xfrm>
            <a:off x="5186671" y="5702379"/>
            <a:ext cx="2244396" cy="5030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algn="ct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 err="1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</a:t>
            </a: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-статистика</a:t>
            </a:r>
            <a:endParaRPr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1AF7A66-CFED-4F1E-8B06-6A87C20DB6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1541C9F-B2D8-43A3-8CC2-F307EFCFC7D0}"/>
              </a:ext>
            </a:extLst>
          </p:cNvPr>
          <p:cNvCxnSpPr>
            <a:cxnSpLocks/>
          </p:cNvCxnSpPr>
          <p:nvPr/>
        </p:nvCxnSpPr>
        <p:spPr>
          <a:xfrm>
            <a:off x="467544" y="3429000"/>
            <a:ext cx="8424936" cy="0"/>
          </a:xfrm>
          <a:prstGeom prst="line">
            <a:avLst/>
          </a:prstGeom>
          <a:ln w="34925">
            <a:solidFill>
              <a:srgbClr val="2851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">
            <a:extLst>
              <a:ext uri="{FF2B5EF4-FFF2-40B4-BE49-F238E27FC236}">
                <a16:creationId xmlns:a16="http://schemas.microsoft.com/office/drawing/2014/main" id="{D5EBECD8-9F45-4934-9837-CF61E32F63AC}"/>
              </a:ext>
            </a:extLst>
          </p:cNvPr>
          <p:cNvSpPr/>
          <p:nvPr/>
        </p:nvSpPr>
        <p:spPr>
          <a:xfrm>
            <a:off x="5029171" y="1563372"/>
            <a:ext cx="887835" cy="76943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noFill/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9" name="Arrow">
            <a:extLst>
              <a:ext uri="{FF2B5EF4-FFF2-40B4-BE49-F238E27FC236}">
                <a16:creationId xmlns:a16="http://schemas.microsoft.com/office/drawing/2014/main" id="{74610B84-AC7F-4A74-BFBB-27C131CBAEAE}"/>
              </a:ext>
            </a:extLst>
          </p:cNvPr>
          <p:cNvSpPr/>
          <p:nvPr/>
        </p:nvSpPr>
        <p:spPr>
          <a:xfrm rot="5400000">
            <a:off x="6111143" y="1946839"/>
            <a:ext cx="332741" cy="81923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noFill/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0" name="Arrow">
            <a:extLst>
              <a:ext uri="{FF2B5EF4-FFF2-40B4-BE49-F238E27FC236}">
                <a16:creationId xmlns:a16="http://schemas.microsoft.com/office/drawing/2014/main" id="{9F7D10B1-91F7-4158-835F-8860E06F4FBA}"/>
              </a:ext>
            </a:extLst>
          </p:cNvPr>
          <p:cNvSpPr/>
          <p:nvPr/>
        </p:nvSpPr>
        <p:spPr>
          <a:xfrm>
            <a:off x="5029171" y="4431999"/>
            <a:ext cx="887835" cy="76943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noFill/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1" name="Arrow">
            <a:extLst>
              <a:ext uri="{FF2B5EF4-FFF2-40B4-BE49-F238E27FC236}">
                <a16:creationId xmlns:a16="http://schemas.microsoft.com/office/drawing/2014/main" id="{A1D97722-E822-4C22-AA41-B28BD64D4DBA}"/>
              </a:ext>
            </a:extLst>
          </p:cNvPr>
          <p:cNvSpPr/>
          <p:nvPr/>
        </p:nvSpPr>
        <p:spPr>
          <a:xfrm rot="5400000">
            <a:off x="6111143" y="4815466"/>
            <a:ext cx="332741" cy="81923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noFill/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800D59A0-64F3-7648-A639-62B30F79CF04}"/>
              </a:ext>
            </a:extLst>
          </p:cNvPr>
          <p:cNvSpPr txBox="1"/>
          <p:nvPr/>
        </p:nvSpPr>
        <p:spPr>
          <a:xfrm>
            <a:off x="516360" y="6152579"/>
            <a:ext cx="7704856" cy="169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 marL="0" indent="0">
              <a:buNone/>
            </a:pPr>
            <a:r>
              <a:rPr lang="en-US" sz="1100" i="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i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0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C00C3B2-06E3-4C9E-96CC-2B9EC52F2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" t="38002" r="72341" b="20956"/>
          <a:stretch/>
        </p:blipFill>
        <p:spPr>
          <a:xfrm>
            <a:off x="532464" y="2590402"/>
            <a:ext cx="2304256" cy="1944216"/>
          </a:xfrm>
          <a:prstGeom prst="round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AC7145FA-0E15-4E5C-A079-2FCE8A6DB42F}"/>
              </a:ext>
            </a:extLst>
          </p:cNvPr>
          <p:cNvSpPr txBox="1">
            <a:spLocks/>
          </p:cNvSpPr>
          <p:nvPr/>
        </p:nvSpPr>
        <p:spPr>
          <a:xfrm>
            <a:off x="251520" y="1451683"/>
            <a:ext cx="3023896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Исходная </a:t>
            </a:r>
            <a:br>
              <a:rPr lang="ru-RU" sz="2400" b="1" dirty="0">
                <a:solidFill>
                  <a:srgbClr val="373737"/>
                </a:solidFill>
              </a:rPr>
            </a:br>
            <a:r>
              <a:rPr lang="ru-RU" sz="2400" b="1" dirty="0">
                <a:solidFill>
                  <a:srgbClr val="373737"/>
                </a:solidFill>
              </a:rPr>
              <a:t>выборка </a:t>
            </a:r>
            <a:endParaRPr lang="en-US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72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82D5EF4-8CFC-48AF-816A-6182933C3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" t="38002" r="72341" b="20956"/>
          <a:stretch/>
        </p:blipFill>
        <p:spPr>
          <a:xfrm>
            <a:off x="532464" y="2590402"/>
            <a:ext cx="2304256" cy="1944216"/>
          </a:xfrm>
          <a:prstGeom prst="roundRect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47045B80-5DF1-4BD4-9C34-FA0C57878663}"/>
              </a:ext>
            </a:extLst>
          </p:cNvPr>
          <p:cNvSpPr txBox="1">
            <a:spLocks/>
          </p:cNvSpPr>
          <p:nvPr/>
        </p:nvSpPr>
        <p:spPr>
          <a:xfrm>
            <a:off x="251520" y="1451683"/>
            <a:ext cx="3023896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Исходная </a:t>
            </a:r>
            <a:br>
              <a:rPr lang="ru-RU" sz="2400" b="1" dirty="0">
                <a:solidFill>
                  <a:srgbClr val="373737"/>
                </a:solidFill>
              </a:rPr>
            </a:br>
            <a:r>
              <a:rPr lang="ru-RU" sz="2400" b="1" dirty="0">
                <a:solidFill>
                  <a:srgbClr val="373737"/>
                </a:solidFill>
              </a:rPr>
              <a:t>выборка 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B0C1EFB-CBAE-4496-9C51-934740431DEE}"/>
              </a:ext>
            </a:extLst>
          </p:cNvPr>
          <p:cNvSpPr txBox="1">
            <a:spLocks/>
          </p:cNvSpPr>
          <p:nvPr/>
        </p:nvSpPr>
        <p:spPr>
          <a:xfrm>
            <a:off x="3536887" y="780044"/>
            <a:ext cx="3023896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 err="1">
                <a:solidFill>
                  <a:srgbClr val="373737"/>
                </a:solidFill>
              </a:rPr>
              <a:t>Бутстрап</a:t>
            </a:r>
            <a:r>
              <a:rPr lang="ru-RU" sz="2400" b="1" dirty="0">
                <a:solidFill>
                  <a:srgbClr val="373737"/>
                </a:solidFill>
              </a:rPr>
              <a:t> выборка 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8D9AA458-38C0-47A6-A02E-F148DDAE39CC}"/>
              </a:ext>
            </a:extLst>
          </p:cNvPr>
          <p:cNvSpPr txBox="1">
            <a:spLocks/>
          </p:cNvSpPr>
          <p:nvPr/>
        </p:nvSpPr>
        <p:spPr>
          <a:xfrm>
            <a:off x="6501673" y="404664"/>
            <a:ext cx="2218191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 err="1">
                <a:solidFill>
                  <a:srgbClr val="373737"/>
                </a:solidFill>
              </a:rPr>
              <a:t>Бутстрап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br>
              <a:rPr lang="ru-RU" sz="2400" b="1" dirty="0">
                <a:solidFill>
                  <a:srgbClr val="373737"/>
                </a:solidFill>
              </a:rPr>
            </a:br>
            <a:r>
              <a:rPr lang="ru-RU" sz="2400" b="1" dirty="0">
                <a:solidFill>
                  <a:srgbClr val="373737"/>
                </a:solidFill>
              </a:rPr>
              <a:t>распределение 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6422961C-8816-4FE3-B154-77BC80E97463}"/>
              </a:ext>
            </a:extLst>
          </p:cNvPr>
          <p:cNvSpPr txBox="1">
            <a:spLocks/>
          </p:cNvSpPr>
          <p:nvPr/>
        </p:nvSpPr>
        <p:spPr>
          <a:xfrm>
            <a:off x="6660232" y="1816155"/>
            <a:ext cx="2218191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Статистика 1</a:t>
            </a:r>
            <a:endParaRPr lang="en-US" sz="2400" b="1" dirty="0">
              <a:solidFill>
                <a:srgbClr val="373737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3EC245D-02F5-45C9-BF55-6D7CC7375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88" t="18800" r="35534" b="56260"/>
          <a:stretch/>
        </p:blipFill>
        <p:spPr>
          <a:xfrm>
            <a:off x="3689164" y="1415923"/>
            <a:ext cx="2443000" cy="1181437"/>
          </a:xfrm>
          <a:prstGeom prst="roundRect">
            <a:avLst>
              <a:gd name="adj" fmla="val 30024"/>
            </a:avLst>
          </a:prstGeo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CBF5071-9C3E-4CB0-9C26-3B6D8DBFD006}"/>
              </a:ext>
            </a:extLst>
          </p:cNvPr>
          <p:cNvCxnSpPr/>
          <p:nvPr/>
        </p:nvCxnSpPr>
        <p:spPr>
          <a:xfrm>
            <a:off x="6136630" y="2015868"/>
            <a:ext cx="563337" cy="0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7">
            <a:extLst>
              <a:ext uri="{FF2B5EF4-FFF2-40B4-BE49-F238E27FC236}">
                <a16:creationId xmlns:a16="http://schemas.microsoft.com/office/drawing/2014/main" id="{19B140A9-D288-2E4C-80C5-7E4CE7907605}"/>
              </a:ext>
            </a:extLst>
          </p:cNvPr>
          <p:cNvCxnSpPr>
            <a:cxnSpLocks/>
          </p:cNvCxnSpPr>
          <p:nvPr/>
        </p:nvCxnSpPr>
        <p:spPr>
          <a:xfrm flipV="1">
            <a:off x="2980736" y="2292907"/>
            <a:ext cx="556151" cy="297495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4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48828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Проверка гипотезы – способ посчитать расстояние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прошлой неделе мы обсудили параметрические критерии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предполагали вид распределения и получали критерий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считать расстояния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без предположений о виде распределения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непараметрические критерии</a:t>
                </a:r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Помогают тестировать гипотезы в ситуациях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когда распределение нестандартное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4882892"/>
              </a:xfrm>
              <a:prstGeom prst="rect">
                <a:avLst/>
              </a:prstGeom>
              <a:blipFill>
                <a:blip r:embed="rId3"/>
                <a:stretch>
                  <a:fillRect l="-2042" t="-1748" r="-1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Непараметрические критерии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1842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5FCA09D-3AF3-4F44-AF59-C1CB2E7AC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" t="38002" r="72341" b="20956"/>
          <a:stretch/>
        </p:blipFill>
        <p:spPr>
          <a:xfrm>
            <a:off x="532464" y="2590402"/>
            <a:ext cx="2304256" cy="1944216"/>
          </a:xfrm>
          <a:prstGeom prst="roundRect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66AA26D5-7CD0-4C33-99A9-DE42E4CBF72A}"/>
              </a:ext>
            </a:extLst>
          </p:cNvPr>
          <p:cNvSpPr txBox="1">
            <a:spLocks/>
          </p:cNvSpPr>
          <p:nvPr/>
        </p:nvSpPr>
        <p:spPr>
          <a:xfrm>
            <a:off x="251520" y="1451683"/>
            <a:ext cx="3023896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Исходная </a:t>
            </a:r>
            <a:br>
              <a:rPr lang="ru-RU" sz="2400" b="1" dirty="0">
                <a:solidFill>
                  <a:srgbClr val="373737"/>
                </a:solidFill>
              </a:rPr>
            </a:br>
            <a:r>
              <a:rPr lang="ru-RU" sz="2400" b="1" dirty="0">
                <a:solidFill>
                  <a:srgbClr val="373737"/>
                </a:solidFill>
              </a:rPr>
              <a:t>выборка 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A8B6BD0D-8283-4985-AADA-BC9ACA26FBF8}"/>
              </a:ext>
            </a:extLst>
          </p:cNvPr>
          <p:cNvSpPr txBox="1">
            <a:spLocks/>
          </p:cNvSpPr>
          <p:nvPr/>
        </p:nvSpPr>
        <p:spPr>
          <a:xfrm>
            <a:off x="3536887" y="780044"/>
            <a:ext cx="3023896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 err="1">
                <a:solidFill>
                  <a:srgbClr val="373737"/>
                </a:solidFill>
              </a:rPr>
              <a:t>Бутстрап</a:t>
            </a:r>
            <a:r>
              <a:rPr lang="ru-RU" sz="2400" b="1" dirty="0">
                <a:solidFill>
                  <a:srgbClr val="373737"/>
                </a:solidFill>
              </a:rPr>
              <a:t> выборка 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61445EB-6C7D-4006-8032-E414A016BBDC}"/>
              </a:ext>
            </a:extLst>
          </p:cNvPr>
          <p:cNvSpPr txBox="1">
            <a:spLocks/>
          </p:cNvSpPr>
          <p:nvPr/>
        </p:nvSpPr>
        <p:spPr>
          <a:xfrm>
            <a:off x="6501673" y="404664"/>
            <a:ext cx="2218191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 err="1">
                <a:solidFill>
                  <a:srgbClr val="373737"/>
                </a:solidFill>
              </a:rPr>
              <a:t>Бутстрап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br>
              <a:rPr lang="ru-RU" sz="2400" b="1" dirty="0">
                <a:solidFill>
                  <a:srgbClr val="373737"/>
                </a:solidFill>
              </a:rPr>
            </a:br>
            <a:r>
              <a:rPr lang="ru-RU" sz="2400" b="1" dirty="0">
                <a:solidFill>
                  <a:srgbClr val="373737"/>
                </a:solidFill>
              </a:rPr>
              <a:t>распределение 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6F4FF147-FBD7-49A2-902A-D2969EB2B751}"/>
              </a:ext>
            </a:extLst>
          </p:cNvPr>
          <p:cNvSpPr txBox="1">
            <a:spLocks/>
          </p:cNvSpPr>
          <p:nvPr/>
        </p:nvSpPr>
        <p:spPr>
          <a:xfrm>
            <a:off x="6660232" y="1816155"/>
            <a:ext cx="2218191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Статистика 1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4B293F04-7E3A-46C4-94C6-1D0F2F63194E}"/>
              </a:ext>
            </a:extLst>
          </p:cNvPr>
          <p:cNvSpPr txBox="1">
            <a:spLocks/>
          </p:cNvSpPr>
          <p:nvPr/>
        </p:nvSpPr>
        <p:spPr>
          <a:xfrm>
            <a:off x="6660232" y="3325499"/>
            <a:ext cx="2218191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Статистика 2</a:t>
            </a:r>
            <a:endParaRPr lang="en-US" sz="2400" b="1" dirty="0">
              <a:solidFill>
                <a:srgbClr val="373737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40E2DE0-7B79-43D9-AB62-63005F659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88" t="45875" r="35534" b="29185"/>
          <a:stretch/>
        </p:blipFill>
        <p:spPr>
          <a:xfrm>
            <a:off x="3689164" y="2963358"/>
            <a:ext cx="2443000" cy="1181437"/>
          </a:xfrm>
          <a:prstGeom prst="roundRect">
            <a:avLst>
              <a:gd name="adj" fmla="val 30024"/>
            </a:avLst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3996A27-10A7-4441-B17B-94DB5310B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88" t="18800" r="35534" b="56260"/>
          <a:stretch/>
        </p:blipFill>
        <p:spPr>
          <a:xfrm>
            <a:off x="3689164" y="1415923"/>
            <a:ext cx="2443000" cy="1181437"/>
          </a:xfrm>
          <a:prstGeom prst="roundRect">
            <a:avLst>
              <a:gd name="adj" fmla="val 30024"/>
            </a:avLst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58481D5-C8D3-4484-AE50-966C72B705E8}"/>
              </a:ext>
            </a:extLst>
          </p:cNvPr>
          <p:cNvCxnSpPr/>
          <p:nvPr/>
        </p:nvCxnSpPr>
        <p:spPr>
          <a:xfrm>
            <a:off x="2980736" y="3549308"/>
            <a:ext cx="563337" cy="0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2D8CE20-4F57-446B-B7C1-241040D8FC6A}"/>
              </a:ext>
            </a:extLst>
          </p:cNvPr>
          <p:cNvCxnSpPr/>
          <p:nvPr/>
        </p:nvCxnSpPr>
        <p:spPr>
          <a:xfrm>
            <a:off x="6136630" y="3549308"/>
            <a:ext cx="563337" cy="0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75668E5-26F1-4209-ADD0-C298C4A4C4EA}"/>
              </a:ext>
            </a:extLst>
          </p:cNvPr>
          <p:cNvCxnSpPr/>
          <p:nvPr/>
        </p:nvCxnSpPr>
        <p:spPr>
          <a:xfrm>
            <a:off x="6136630" y="2015868"/>
            <a:ext cx="563337" cy="0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7">
            <a:extLst>
              <a:ext uri="{FF2B5EF4-FFF2-40B4-BE49-F238E27FC236}">
                <a16:creationId xmlns:a16="http://schemas.microsoft.com/office/drawing/2014/main" id="{3C7B3971-8978-5044-8CF3-67F305728A26}"/>
              </a:ext>
            </a:extLst>
          </p:cNvPr>
          <p:cNvCxnSpPr>
            <a:cxnSpLocks/>
          </p:cNvCxnSpPr>
          <p:nvPr/>
        </p:nvCxnSpPr>
        <p:spPr>
          <a:xfrm flipV="1">
            <a:off x="2980736" y="2292907"/>
            <a:ext cx="556151" cy="297495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7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4E8A-8EC2-E646-8E56-5CF92527D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" t="38002" r="72341" b="20956"/>
          <a:stretch/>
        </p:blipFill>
        <p:spPr>
          <a:xfrm>
            <a:off x="532464" y="2590402"/>
            <a:ext cx="2304256" cy="1944216"/>
          </a:xfrm>
          <a:prstGeom prst="round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F8616B98-691F-4E0D-A4FA-099CC1089557}"/>
              </a:ext>
            </a:extLst>
          </p:cNvPr>
          <p:cNvSpPr txBox="1">
            <a:spLocks/>
          </p:cNvSpPr>
          <p:nvPr/>
        </p:nvSpPr>
        <p:spPr>
          <a:xfrm>
            <a:off x="251520" y="1451683"/>
            <a:ext cx="3023896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Исходная </a:t>
            </a:r>
            <a:br>
              <a:rPr lang="ru-RU" sz="2400" b="1" dirty="0">
                <a:solidFill>
                  <a:srgbClr val="373737"/>
                </a:solidFill>
              </a:rPr>
            </a:br>
            <a:r>
              <a:rPr lang="ru-RU" sz="2400" b="1" dirty="0">
                <a:solidFill>
                  <a:srgbClr val="373737"/>
                </a:solidFill>
              </a:rPr>
              <a:t>выборка 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D1B8683C-EFB7-42A8-A050-E2BBE2003986}"/>
              </a:ext>
            </a:extLst>
          </p:cNvPr>
          <p:cNvSpPr txBox="1">
            <a:spLocks/>
          </p:cNvSpPr>
          <p:nvPr/>
        </p:nvSpPr>
        <p:spPr>
          <a:xfrm>
            <a:off x="3536887" y="780044"/>
            <a:ext cx="3023896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 err="1">
                <a:solidFill>
                  <a:srgbClr val="373737"/>
                </a:solidFill>
              </a:rPr>
              <a:t>Бутстрап</a:t>
            </a:r>
            <a:r>
              <a:rPr lang="ru-RU" sz="2400" b="1" dirty="0">
                <a:solidFill>
                  <a:srgbClr val="373737"/>
                </a:solidFill>
              </a:rPr>
              <a:t> выборка 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D62B543-CD11-49E0-ABF6-487F95BE9D35}"/>
              </a:ext>
            </a:extLst>
          </p:cNvPr>
          <p:cNvSpPr txBox="1">
            <a:spLocks/>
          </p:cNvSpPr>
          <p:nvPr/>
        </p:nvSpPr>
        <p:spPr>
          <a:xfrm>
            <a:off x="6501673" y="404664"/>
            <a:ext cx="2218191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 err="1">
                <a:solidFill>
                  <a:srgbClr val="373737"/>
                </a:solidFill>
              </a:rPr>
              <a:t>Бутстрап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br>
              <a:rPr lang="ru-RU" sz="2400" b="1" dirty="0">
                <a:solidFill>
                  <a:srgbClr val="373737"/>
                </a:solidFill>
              </a:rPr>
            </a:br>
            <a:r>
              <a:rPr lang="ru-RU" sz="2400" b="1" dirty="0">
                <a:solidFill>
                  <a:srgbClr val="373737"/>
                </a:solidFill>
              </a:rPr>
              <a:t>распределение 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356B619A-3254-4249-A20F-C5AA95221C74}"/>
              </a:ext>
            </a:extLst>
          </p:cNvPr>
          <p:cNvSpPr txBox="1">
            <a:spLocks/>
          </p:cNvSpPr>
          <p:nvPr/>
        </p:nvSpPr>
        <p:spPr>
          <a:xfrm>
            <a:off x="6660232" y="1816155"/>
            <a:ext cx="2218191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Статистика 1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DB507596-BAD8-4E35-BE86-DFAAE183A356}"/>
              </a:ext>
            </a:extLst>
          </p:cNvPr>
          <p:cNvSpPr txBox="1">
            <a:spLocks/>
          </p:cNvSpPr>
          <p:nvPr/>
        </p:nvSpPr>
        <p:spPr>
          <a:xfrm>
            <a:off x="6660232" y="3325499"/>
            <a:ext cx="2218191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Статистика 2</a:t>
            </a:r>
            <a:endParaRPr lang="en-US" sz="2400" b="1" dirty="0">
              <a:solidFill>
                <a:srgbClr val="373737"/>
              </a:solidFill>
            </a:endParaRP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DF52A757-FC2B-4A50-84AF-35DE54BA9A20}"/>
              </a:ext>
            </a:extLst>
          </p:cNvPr>
          <p:cNvSpPr txBox="1">
            <a:spLocks/>
          </p:cNvSpPr>
          <p:nvPr/>
        </p:nvSpPr>
        <p:spPr>
          <a:xfrm>
            <a:off x="6660232" y="4941168"/>
            <a:ext cx="2218191" cy="476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373737"/>
                </a:solidFill>
              </a:rPr>
              <a:t>Статистика 3</a:t>
            </a:r>
            <a:endParaRPr lang="en-US" sz="2400" b="1" dirty="0">
              <a:solidFill>
                <a:srgbClr val="373737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43AF718-2AD6-4D6E-A495-F8D4F165B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88" t="45875" r="35534" b="29185"/>
          <a:stretch/>
        </p:blipFill>
        <p:spPr>
          <a:xfrm>
            <a:off x="3689164" y="2963358"/>
            <a:ext cx="2443000" cy="1181437"/>
          </a:xfrm>
          <a:prstGeom prst="roundRect">
            <a:avLst>
              <a:gd name="adj" fmla="val 30024"/>
            </a:avLst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612F523-1402-4597-AE82-CD05A9FF6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88" t="18800" r="35534" b="56260"/>
          <a:stretch/>
        </p:blipFill>
        <p:spPr>
          <a:xfrm>
            <a:off x="3689164" y="1415923"/>
            <a:ext cx="2443000" cy="1181437"/>
          </a:xfrm>
          <a:prstGeom prst="roundRect">
            <a:avLst>
              <a:gd name="adj" fmla="val 30024"/>
            </a:avLst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57C3357-7E1C-4797-BF68-585A6B17D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88" t="73548" r="35534" b="1512"/>
          <a:stretch/>
        </p:blipFill>
        <p:spPr>
          <a:xfrm>
            <a:off x="3549345" y="4512267"/>
            <a:ext cx="2443000" cy="1181437"/>
          </a:xfrm>
          <a:prstGeom prst="roundRect">
            <a:avLst>
              <a:gd name="adj" fmla="val 30024"/>
            </a:avLst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1F8766F-F041-42C3-9793-E02558053BB5}"/>
              </a:ext>
            </a:extLst>
          </p:cNvPr>
          <p:cNvCxnSpPr>
            <a:cxnSpLocks/>
          </p:cNvCxnSpPr>
          <p:nvPr/>
        </p:nvCxnSpPr>
        <p:spPr>
          <a:xfrm flipV="1">
            <a:off x="2980736" y="2292907"/>
            <a:ext cx="556151" cy="297495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84F4D22-A799-416E-AF0D-A9002443678A}"/>
              </a:ext>
            </a:extLst>
          </p:cNvPr>
          <p:cNvCxnSpPr/>
          <p:nvPr/>
        </p:nvCxnSpPr>
        <p:spPr>
          <a:xfrm>
            <a:off x="2980736" y="3549308"/>
            <a:ext cx="563337" cy="0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4D67937-612C-49E7-8B6B-7AF795FB1C23}"/>
              </a:ext>
            </a:extLst>
          </p:cNvPr>
          <p:cNvCxnSpPr>
            <a:cxnSpLocks/>
          </p:cNvCxnSpPr>
          <p:nvPr/>
        </p:nvCxnSpPr>
        <p:spPr>
          <a:xfrm>
            <a:off x="2980736" y="4560813"/>
            <a:ext cx="556151" cy="236339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63E1D6A-A449-4181-9F4E-5B4C6AD4C7C9}"/>
              </a:ext>
            </a:extLst>
          </p:cNvPr>
          <p:cNvCxnSpPr/>
          <p:nvPr/>
        </p:nvCxnSpPr>
        <p:spPr>
          <a:xfrm>
            <a:off x="6136630" y="3549308"/>
            <a:ext cx="563337" cy="0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DF6612B-D267-4F33-A33C-24DFF2D95713}"/>
              </a:ext>
            </a:extLst>
          </p:cNvPr>
          <p:cNvCxnSpPr/>
          <p:nvPr/>
        </p:nvCxnSpPr>
        <p:spPr>
          <a:xfrm>
            <a:off x="6136630" y="2015868"/>
            <a:ext cx="563337" cy="0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3CEA545-FA8E-48C2-B2B3-CADA73C50350}"/>
              </a:ext>
            </a:extLst>
          </p:cNvPr>
          <p:cNvCxnSpPr/>
          <p:nvPr/>
        </p:nvCxnSpPr>
        <p:spPr>
          <a:xfrm>
            <a:off x="6136630" y="5135347"/>
            <a:ext cx="563337" cy="0"/>
          </a:xfrm>
          <a:prstGeom prst="straightConnector1">
            <a:avLst/>
          </a:prstGeom>
          <a:ln w="4127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560840" cy="54726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Генерируем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псевдовыборок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 повторениями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объёма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оцениваем настоящее распределение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псевдоэмпирическим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560840" cy="5472608"/>
              </a:xfrm>
              <a:prstGeom prst="rect">
                <a:avLst/>
              </a:prstGeom>
              <a:blipFill>
                <a:blip r:embed="rId3"/>
                <a:stretch>
                  <a:fillRect l="-2256" t="-1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560840" cy="54726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Генерируем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псевдовыборок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 повторениями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объёма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оцениваем настоящее распределение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псевдоэмпирическим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 каждой выборке вычисляем интересующую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нас статистику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получаем для неё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-распределение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560840" cy="5472608"/>
              </a:xfrm>
              <a:prstGeom prst="rect">
                <a:avLst/>
              </a:prstGeom>
              <a:blipFill>
                <a:blip r:embed="rId3"/>
                <a:stretch>
                  <a:fillRect l="-2256" t="-1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64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560840" cy="54726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Генерируем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en-US" sz="2400" dirty="0">
                    <a:solidFill>
                      <a:srgbClr val="5C5B5C"/>
                    </a:solidFill>
                  </a:rPr>
                  <a:t>“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псевдовыборок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 повторениями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объёма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оцениваем настоящее распределение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псевдоэмпирическим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 каждой выборке вычисляем интересующую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нас статистику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получаем для неё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-распределение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Эфронов доверительный интервал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находим выборочные квантили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-распределения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560840" cy="5472608"/>
              </a:xfrm>
              <a:prstGeom prst="rect">
                <a:avLst/>
              </a:prstGeom>
              <a:blipFill>
                <a:blip r:embed="rId3"/>
                <a:stretch>
                  <a:fillRect l="-2256" t="-1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560840" cy="54726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Генерируем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псевдовыборок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 повторениями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объёма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оцениваем настоящее распределение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псевдоэмпирическим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 каждой выборке вычисляем интересующую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нас статистику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получаем для неё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-распределение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Эфронов доверительный интервал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находим выборочные квантили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-распределения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таком доверительном интервале возникает смещение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более сложные техники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бутстрапа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560840" cy="5472608"/>
              </a:xfrm>
              <a:prstGeom prst="rect">
                <a:avLst/>
              </a:prstGeom>
              <a:blipFill>
                <a:blip r:embed="rId3"/>
                <a:stretch>
                  <a:fillRect l="-2256" t="-1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0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Доверительный интервал Эфрона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5BE24AB-4681-4CBB-95B6-B3B9B05FFAA7}"/>
              </a:ext>
            </a:extLst>
          </p:cNvPr>
          <p:cNvGrpSpPr/>
          <p:nvPr/>
        </p:nvGrpSpPr>
        <p:grpSpPr>
          <a:xfrm>
            <a:off x="683568" y="915672"/>
            <a:ext cx="3888432" cy="2724795"/>
            <a:chOff x="683568" y="915672"/>
            <a:chExt cx="3888432" cy="2724795"/>
          </a:xfrm>
        </p:grpSpPr>
        <p:sp>
          <p:nvSpPr>
            <p:cNvPr id="5" name="Выборка:">
              <a:extLst>
                <a:ext uri="{FF2B5EF4-FFF2-40B4-BE49-F238E27FC236}">
                  <a16:creationId xmlns:a16="http://schemas.microsoft.com/office/drawing/2014/main" id="{782D3902-4FEF-2847-836F-8D3D7AA15F2F}"/>
                </a:ext>
              </a:extLst>
            </p:cNvPr>
            <p:cNvSpPr txBox="1"/>
            <p:nvPr/>
          </p:nvSpPr>
          <p:spPr>
            <a:xfrm>
              <a:off x="2267744" y="915672"/>
              <a:ext cx="2304256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 err="1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Бутстрапируем</a:t>
              </a:r>
              <a:r>
                <a:rPr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9" name="Выборка:">
              <a:extLst>
                <a:ext uri="{FF2B5EF4-FFF2-40B4-BE49-F238E27FC236}">
                  <a16:creationId xmlns:a16="http://schemas.microsoft.com/office/drawing/2014/main" id="{E7ACEE5C-C910-CA4C-824F-BEB76BBB40D8}"/>
                </a:ext>
              </a:extLst>
            </p:cNvPr>
            <p:cNvSpPr txBox="1"/>
            <p:nvPr/>
          </p:nvSpPr>
          <p:spPr>
            <a:xfrm>
              <a:off x="2483768" y="1404423"/>
              <a:ext cx="20882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 err="1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Сэмплируем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10" name="Выборка:">
              <a:extLst>
                <a:ext uri="{FF2B5EF4-FFF2-40B4-BE49-F238E27FC236}">
                  <a16:creationId xmlns:a16="http://schemas.microsoft.com/office/drawing/2014/main" id="{CA5C4A86-B6BE-5248-B7B7-E051CBA7B135}"/>
                </a:ext>
              </a:extLst>
            </p:cNvPr>
            <p:cNvSpPr txBox="1"/>
            <p:nvPr/>
          </p:nvSpPr>
          <p:spPr>
            <a:xfrm>
              <a:off x="2483768" y="1893174"/>
              <a:ext cx="20882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Считаем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11" name="Выборка:">
              <a:extLst>
                <a:ext uri="{FF2B5EF4-FFF2-40B4-BE49-F238E27FC236}">
                  <a16:creationId xmlns:a16="http://schemas.microsoft.com/office/drawing/2014/main" id="{88AB9DBD-1825-5442-A57E-0C54DC394192}"/>
                </a:ext>
              </a:extLst>
            </p:cNvPr>
            <p:cNvSpPr txBox="1"/>
            <p:nvPr/>
          </p:nvSpPr>
          <p:spPr>
            <a:xfrm>
              <a:off x="2483768" y="2381925"/>
              <a:ext cx="20882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Повторяем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12" name="Выборка:">
              <a:extLst>
                <a:ext uri="{FF2B5EF4-FFF2-40B4-BE49-F238E27FC236}">
                  <a16:creationId xmlns:a16="http://schemas.microsoft.com/office/drawing/2014/main" id="{26FB160B-5137-A345-ABC7-5AAEE91B0842}"/>
                </a:ext>
              </a:extLst>
            </p:cNvPr>
            <p:cNvSpPr txBox="1"/>
            <p:nvPr/>
          </p:nvSpPr>
          <p:spPr>
            <a:xfrm>
              <a:off x="683568" y="2870676"/>
              <a:ext cx="38884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>
                  <a:solidFill>
                    <a:srgbClr val="28516A"/>
                  </a:solidFill>
                  <a:latin typeface="MyriadPro-Regular"/>
                  <a:sym typeface="MyriadPro-Regular"/>
                </a:rPr>
                <a:t>Строим распределение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17" name="Выборка:">
              <a:extLst>
                <a:ext uri="{FF2B5EF4-FFF2-40B4-BE49-F238E27FC236}">
                  <a16:creationId xmlns:a16="http://schemas.microsoft.com/office/drawing/2014/main" id="{C456454F-8657-B74B-884F-88FE1F942CCC}"/>
                </a:ext>
              </a:extLst>
            </p:cNvPr>
            <p:cNvSpPr txBox="1"/>
            <p:nvPr/>
          </p:nvSpPr>
          <p:spPr>
            <a:xfrm>
              <a:off x="2483768" y="3359428"/>
              <a:ext cx="20882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Интервал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</p:grp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806677" y="884528"/>
            <a:ext cx="3960440" cy="469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оценку неизвестного параметра 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/>
              <p:nvPr/>
            </p:nvSpPr>
            <p:spPr>
              <a:xfrm>
                <a:off x="4806677" y="1426954"/>
                <a:ext cx="12790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1426954"/>
                <a:ext cx="1279068" cy="369332"/>
              </a:xfrm>
              <a:prstGeom prst="rect">
                <a:avLst/>
              </a:prstGeom>
              <a:blipFill>
                <a:blip r:embed="rId3"/>
                <a:stretch>
                  <a:fillRect l="-5714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806677" y="1869673"/>
                <a:ext cx="375680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1869673"/>
                <a:ext cx="375680" cy="384785"/>
              </a:xfrm>
              <a:prstGeom prst="rect">
                <a:avLst/>
              </a:prstGeom>
              <a:blipFill>
                <a:blip r:embed="rId4"/>
                <a:stretch>
                  <a:fillRect l="-27419" t="-17460" r="-35484" b="-6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/>
              <p:nvPr/>
            </p:nvSpPr>
            <p:spPr>
              <a:xfrm>
                <a:off x="4806677" y="2327845"/>
                <a:ext cx="73282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раз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2327845"/>
                <a:ext cx="732829" cy="369332"/>
              </a:xfrm>
              <a:prstGeom prst="rect">
                <a:avLst/>
              </a:prstGeom>
              <a:blipFill>
                <a:blip r:embed="rId5"/>
                <a:stretch>
                  <a:fillRect l="-14050" t="-25000" r="-23967" b="-5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1D452E-777B-F148-AE9C-4B7032BC094C}"/>
                  </a:ext>
                </a:extLst>
              </p:cNvPr>
              <p:cNvSpPr/>
              <p:nvPr/>
            </p:nvSpPr>
            <p:spPr>
              <a:xfrm>
                <a:off x="4806677" y="2770564"/>
                <a:ext cx="1238031" cy="38517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1D452E-777B-F148-AE9C-4B7032BC0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2770564"/>
                <a:ext cx="1238031" cy="385170"/>
              </a:xfrm>
              <a:prstGeom prst="rect">
                <a:avLst/>
              </a:prstGeom>
              <a:blipFill>
                <a:blip r:embed="rId6"/>
                <a:stretch>
                  <a:fillRect l="-8333" t="-15625" r="-17647" b="-1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9325304-DF5C-8740-81F0-51126D2D3350}"/>
                  </a:ext>
                </a:extLst>
              </p:cNvPr>
              <p:cNvSpPr/>
              <p:nvPr/>
            </p:nvSpPr>
            <p:spPr>
              <a:xfrm>
                <a:off x="4806677" y="3229122"/>
                <a:ext cx="1691489" cy="58189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 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9325304-DF5C-8740-81F0-51126D2D3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3229122"/>
                <a:ext cx="1691489" cy="5818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17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Доверительный интервал Эфрона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5BE24AB-4681-4CBB-95B6-B3B9B05FFAA7}"/>
              </a:ext>
            </a:extLst>
          </p:cNvPr>
          <p:cNvGrpSpPr/>
          <p:nvPr/>
        </p:nvGrpSpPr>
        <p:grpSpPr>
          <a:xfrm>
            <a:off x="683568" y="915672"/>
            <a:ext cx="3888432" cy="2724795"/>
            <a:chOff x="683568" y="915672"/>
            <a:chExt cx="3888432" cy="2724795"/>
          </a:xfrm>
        </p:grpSpPr>
        <p:sp>
          <p:nvSpPr>
            <p:cNvPr id="5" name="Выборка:">
              <a:extLst>
                <a:ext uri="{FF2B5EF4-FFF2-40B4-BE49-F238E27FC236}">
                  <a16:creationId xmlns:a16="http://schemas.microsoft.com/office/drawing/2014/main" id="{782D3902-4FEF-2847-836F-8D3D7AA15F2F}"/>
                </a:ext>
              </a:extLst>
            </p:cNvPr>
            <p:cNvSpPr txBox="1"/>
            <p:nvPr/>
          </p:nvSpPr>
          <p:spPr>
            <a:xfrm>
              <a:off x="1763688" y="915672"/>
              <a:ext cx="280831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 err="1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Бутстрапируем</a:t>
              </a:r>
              <a:r>
                <a:rPr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9" name="Выборка:">
              <a:extLst>
                <a:ext uri="{FF2B5EF4-FFF2-40B4-BE49-F238E27FC236}">
                  <a16:creationId xmlns:a16="http://schemas.microsoft.com/office/drawing/2014/main" id="{E7ACEE5C-C910-CA4C-824F-BEB76BBB40D8}"/>
                </a:ext>
              </a:extLst>
            </p:cNvPr>
            <p:cNvSpPr txBox="1"/>
            <p:nvPr/>
          </p:nvSpPr>
          <p:spPr>
            <a:xfrm>
              <a:off x="2483768" y="1404423"/>
              <a:ext cx="20882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 err="1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Сэмплируем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10" name="Выборка:">
              <a:extLst>
                <a:ext uri="{FF2B5EF4-FFF2-40B4-BE49-F238E27FC236}">
                  <a16:creationId xmlns:a16="http://schemas.microsoft.com/office/drawing/2014/main" id="{CA5C4A86-B6BE-5248-B7B7-E051CBA7B135}"/>
                </a:ext>
              </a:extLst>
            </p:cNvPr>
            <p:cNvSpPr txBox="1"/>
            <p:nvPr/>
          </p:nvSpPr>
          <p:spPr>
            <a:xfrm>
              <a:off x="2483768" y="1893174"/>
              <a:ext cx="20882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Считаем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11" name="Выборка:">
              <a:extLst>
                <a:ext uri="{FF2B5EF4-FFF2-40B4-BE49-F238E27FC236}">
                  <a16:creationId xmlns:a16="http://schemas.microsoft.com/office/drawing/2014/main" id="{88AB9DBD-1825-5442-A57E-0C54DC394192}"/>
                </a:ext>
              </a:extLst>
            </p:cNvPr>
            <p:cNvSpPr txBox="1"/>
            <p:nvPr/>
          </p:nvSpPr>
          <p:spPr>
            <a:xfrm>
              <a:off x="2483768" y="2381925"/>
              <a:ext cx="20882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Повторяем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12" name="Выборка:">
              <a:extLst>
                <a:ext uri="{FF2B5EF4-FFF2-40B4-BE49-F238E27FC236}">
                  <a16:creationId xmlns:a16="http://schemas.microsoft.com/office/drawing/2014/main" id="{26FB160B-5137-A345-ABC7-5AAEE91B0842}"/>
                </a:ext>
              </a:extLst>
            </p:cNvPr>
            <p:cNvSpPr txBox="1"/>
            <p:nvPr/>
          </p:nvSpPr>
          <p:spPr>
            <a:xfrm>
              <a:off x="683568" y="2870676"/>
              <a:ext cx="38884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>
                  <a:solidFill>
                    <a:srgbClr val="28516A"/>
                  </a:solidFill>
                  <a:latin typeface="MyriadPro-Regular"/>
                  <a:sym typeface="MyriadPro-Regular"/>
                </a:rPr>
                <a:t>Строим распределение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  <p:sp>
          <p:nvSpPr>
            <p:cNvPr id="17" name="Выборка:">
              <a:extLst>
                <a:ext uri="{FF2B5EF4-FFF2-40B4-BE49-F238E27FC236}">
                  <a16:creationId xmlns:a16="http://schemas.microsoft.com/office/drawing/2014/main" id="{C456454F-8657-B74B-884F-88FE1F942CCC}"/>
                </a:ext>
              </a:extLst>
            </p:cNvPr>
            <p:cNvSpPr txBox="1"/>
            <p:nvPr/>
          </p:nvSpPr>
          <p:spPr>
            <a:xfrm>
              <a:off x="2483768" y="3359428"/>
              <a:ext cx="2088232" cy="2810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marL="9525" lvl="2" algn="r" defTabSz="457200">
                <a:lnSpc>
                  <a:spcPct val="60000"/>
                </a:lnSpc>
                <a:spcBef>
                  <a:spcPts val="1200"/>
                </a:spcBef>
                <a:defRPr sz="2200">
                  <a:solidFill>
                    <a:srgbClr val="5E5E5E"/>
                  </a:solidFill>
                  <a:uFill>
                    <a:solidFill>
                      <a:srgbClr val="0059A9"/>
                    </a:solidFill>
                  </a:uFill>
                  <a:latin typeface="MyriadPro-Bold"/>
                  <a:ea typeface="MyriadPro-Bold"/>
                  <a:cs typeface="MyriadPro-Bold"/>
                  <a:sym typeface="MyriadPro-Bold"/>
                </a:defRPr>
              </a:pPr>
              <a:r>
                <a:rPr lang="ru-RU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Интервал</a:t>
              </a:r>
              <a:r>
                <a:rPr lang="en-US" sz="2400" b="1" dirty="0">
                  <a:solidFill>
                    <a:srgbClr val="28516A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rPr>
                <a:t>:</a:t>
              </a:r>
              <a:endParaRPr sz="2400" b="1" dirty="0">
                <a:solidFill>
                  <a:srgbClr val="28516A"/>
                </a:solidFill>
              </a:endParaRPr>
            </a:p>
          </p:txBody>
        </p:sp>
      </p:grp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806677" y="884528"/>
            <a:ext cx="3960440" cy="469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оценку неизвестного параметра</a:t>
            </a:r>
            <a:r>
              <a:rPr lang="ru-RU" sz="2400" dirty="0">
                <a:latin typeface="MyriadPro-Regular"/>
                <a:ea typeface="MyriadPro-Regular"/>
                <a:cs typeface="MyriadPro-Regular"/>
                <a:sym typeface="MyriadPro-Regular"/>
              </a:rPr>
              <a:t> </a:t>
            </a:r>
            <a:endParaRPr sz="2400" dirty="0">
              <a:solidFill>
                <a:srgbClr val="2658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/>
              <p:nvPr/>
            </p:nvSpPr>
            <p:spPr>
              <a:xfrm>
                <a:off x="4806677" y="1426954"/>
                <a:ext cx="12790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1426954"/>
                <a:ext cx="1279068" cy="369332"/>
              </a:xfrm>
              <a:prstGeom prst="rect">
                <a:avLst/>
              </a:prstGeom>
              <a:blipFill>
                <a:blip r:embed="rId3"/>
                <a:stretch>
                  <a:fillRect l="-5714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806677" y="1869673"/>
                <a:ext cx="375680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1869673"/>
                <a:ext cx="375680" cy="384785"/>
              </a:xfrm>
              <a:prstGeom prst="rect">
                <a:avLst/>
              </a:prstGeom>
              <a:blipFill>
                <a:blip r:embed="rId4"/>
                <a:stretch>
                  <a:fillRect l="-27419" t="-17460" r="-35484" b="-6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/>
              <p:nvPr/>
            </p:nvSpPr>
            <p:spPr>
              <a:xfrm>
                <a:off x="4806677" y="2327845"/>
                <a:ext cx="73282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2327845"/>
                <a:ext cx="732829" cy="369332"/>
              </a:xfrm>
              <a:prstGeom prst="rect">
                <a:avLst/>
              </a:prstGeom>
              <a:blipFill>
                <a:blip r:embed="rId5"/>
                <a:stretch>
                  <a:fillRect l="-14050" t="-25000" r="-23967" b="-5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1D452E-777B-F148-AE9C-4B7032BC094C}"/>
                  </a:ext>
                </a:extLst>
              </p:cNvPr>
              <p:cNvSpPr/>
              <p:nvPr/>
            </p:nvSpPr>
            <p:spPr>
              <a:xfrm>
                <a:off x="4806677" y="2770564"/>
                <a:ext cx="1238031" cy="38517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1D452E-777B-F148-AE9C-4B7032BC0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2770564"/>
                <a:ext cx="1238031" cy="385170"/>
              </a:xfrm>
              <a:prstGeom prst="rect">
                <a:avLst/>
              </a:prstGeom>
              <a:blipFill>
                <a:blip r:embed="rId6"/>
                <a:stretch>
                  <a:fillRect l="-8333" t="-15625" r="-17647" b="-1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9325304-DF5C-8740-81F0-51126D2D3350}"/>
                  </a:ext>
                </a:extLst>
              </p:cNvPr>
              <p:cNvSpPr/>
              <p:nvPr/>
            </p:nvSpPr>
            <p:spPr>
              <a:xfrm>
                <a:off x="4806677" y="3229122"/>
                <a:ext cx="1691489" cy="58189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 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9325304-DF5C-8740-81F0-51126D2D3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77" y="3229122"/>
                <a:ext cx="1691489" cy="5818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">
            <a:extLst>
              <a:ext uri="{FF2B5EF4-FFF2-40B4-BE49-F238E27FC236}">
                <a16:creationId xmlns:a16="http://schemas.microsoft.com/office/drawing/2014/main" id="{7D703524-9D11-2B4F-8DAA-0CAEF7698B99}"/>
              </a:ext>
            </a:extLst>
          </p:cNvPr>
          <p:cNvSpPr/>
          <p:nvPr/>
        </p:nvSpPr>
        <p:spPr>
          <a:xfrm>
            <a:off x="1043608" y="4098237"/>
            <a:ext cx="7344816" cy="135777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C1D97C-C6E6-1E46-A125-9E3520E1B795}"/>
              </a:ext>
            </a:extLst>
          </p:cNvPr>
          <p:cNvSpPr txBox="1"/>
          <p:nvPr/>
        </p:nvSpPr>
        <p:spPr>
          <a:xfrm>
            <a:off x="1691680" y="4164854"/>
            <a:ext cx="6912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Если распределение выборки несимметрично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такой доверительный интервал усиливает смещение</a:t>
            </a:r>
            <a:r>
              <a:rPr lang="en-US" sz="2400" dirty="0">
                <a:solidFill>
                  <a:srgbClr val="C0504D"/>
                </a:solidFill>
              </a:rPr>
              <a:t>,</a:t>
            </a:r>
            <a:r>
              <a:rPr lang="ru-RU" sz="2400" dirty="0">
                <a:solidFill>
                  <a:srgbClr val="C0504D"/>
                </a:solidFill>
              </a:rPr>
              <a:t> присущее изначальной выборке</a:t>
            </a:r>
            <a:endParaRPr lang="en-US" sz="2400" dirty="0">
              <a:solidFill>
                <a:srgbClr val="C0504D"/>
              </a:solidFill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CBDEC599-D63C-1147-9CA3-8A83596F553D}"/>
              </a:ext>
            </a:extLst>
          </p:cNvPr>
          <p:cNvSpPr/>
          <p:nvPr/>
        </p:nvSpPr>
        <p:spPr>
          <a:xfrm>
            <a:off x="1259632" y="4254854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79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432048" y="144017"/>
            <a:ext cx="8604448" cy="623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 err="1">
                <a:solidFill>
                  <a:srgbClr val="28516A"/>
                </a:solidFill>
              </a:rPr>
              <a:t>Бутстрап</a:t>
            </a:r>
            <a:endParaRPr lang="ru-RU" altLang="ru-RU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Центрирование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Чтобы не создавать искусственное смещение между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нужно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центрированную статистику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  <a:blipFill>
                <a:blip r:embed="rId3"/>
                <a:stretch>
                  <a:fillRect l="-2215" t="-1846" r="-4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7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Параметрические критерии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Нулевая гипотеза формулируется о конкретных параметрах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Перед проведением теста на выборку накладываем предположения о распределении 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Непараметрические критерии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7384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Центрирование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Чтобы не создавать искусственное смещение между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нужно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центрированную статистику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Хотим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разность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  <a:blipFill>
                <a:blip r:embed="rId3"/>
                <a:stretch>
                  <a:fillRect l="-2215" t="-1846" r="-4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3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Центрирование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Чтобы не создавать искусственное смещение между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нужно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центрированную статистику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Хотим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разность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b="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Бутстрапируя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подсчитываем её каждый раз заново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 на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бутстраповских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выборках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  <a:blipFill>
                <a:blip r:embed="rId3"/>
                <a:stretch>
                  <a:fillRect l="-2215" t="-1846" r="-4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0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Центрирование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Чтобы не создавать искусственное смещение между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нужно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центрированную статистику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Хотим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разность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b="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Бутстрапируя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подсчитываем её каждый раз заново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 на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бутстраповских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выборках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Бутстраповским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аналогом для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будет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 как мы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сэмплируем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данные их эмпирического распределения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  <a:blipFill>
                <a:blip r:embed="rId3"/>
                <a:stretch>
                  <a:fillRect l="-2215" t="-1846" r="-4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44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Центрирование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Чтобы не создавать искусственное смещение между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нужно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центрированную статистику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Хотим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разность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b="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Бутстрапируя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подсчитываем её каждый раз заново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 на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бутстраповских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выборках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Бутстраповским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аналогом для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будет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 как мы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сэмплируем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данные их эмпирического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Бутстраповский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аналог для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– это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704856" cy="3960440"/>
              </a:xfrm>
              <a:prstGeom prst="rect">
                <a:avLst/>
              </a:prstGeom>
              <a:blipFill>
                <a:blip r:embed="rId3"/>
                <a:stretch>
                  <a:fillRect l="-2215" t="-1846" r="-4114" b="-13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82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Доверительный интервал Холла</a:t>
            </a:r>
          </a:p>
        </p:txBody>
      </p:sp>
      <p:sp>
        <p:nvSpPr>
          <p:cNvPr id="5" name="Выборка:">
            <a:extLst>
              <a:ext uri="{FF2B5EF4-FFF2-40B4-BE49-F238E27FC236}">
                <a16:creationId xmlns:a16="http://schemas.microsoft.com/office/drawing/2014/main" id="{782D3902-4FEF-2847-836F-8D3D7AA15F2F}"/>
              </a:ext>
            </a:extLst>
          </p:cNvPr>
          <p:cNvSpPr txBox="1"/>
          <p:nvPr/>
        </p:nvSpPr>
        <p:spPr>
          <a:xfrm>
            <a:off x="2195736" y="932472"/>
            <a:ext cx="2232248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51800" y="825035"/>
            <a:ext cx="3672408" cy="5075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3600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Отклонение оценки </a:t>
            </a:r>
            <a:b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 истинного значения</a:t>
            </a:r>
            <a:endParaRPr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Доверительный интервал Холла</a:t>
            </a:r>
          </a:p>
        </p:txBody>
      </p:sp>
      <p:sp>
        <p:nvSpPr>
          <p:cNvPr id="5" name="Выборка:">
            <a:extLst>
              <a:ext uri="{FF2B5EF4-FFF2-40B4-BE49-F238E27FC236}">
                <a16:creationId xmlns:a16="http://schemas.microsoft.com/office/drawing/2014/main" id="{782D3902-4FEF-2847-836F-8D3D7AA15F2F}"/>
              </a:ext>
            </a:extLst>
          </p:cNvPr>
          <p:cNvSpPr txBox="1"/>
          <p:nvPr/>
        </p:nvSpPr>
        <p:spPr>
          <a:xfrm>
            <a:off x="2195736" y="934908"/>
            <a:ext cx="223224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9" name="Выборка:">
            <a:extLst>
              <a:ext uri="{FF2B5EF4-FFF2-40B4-BE49-F238E27FC236}">
                <a16:creationId xmlns:a16="http://schemas.microsoft.com/office/drawing/2014/main" id="{E7ACEE5C-C910-CA4C-824F-BEB76BBB40D8}"/>
              </a:ext>
            </a:extLst>
          </p:cNvPr>
          <p:cNvSpPr txBox="1"/>
          <p:nvPr/>
        </p:nvSpPr>
        <p:spPr>
          <a:xfrm>
            <a:off x="2339752" y="1519584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51800" y="825035"/>
            <a:ext cx="3672408" cy="5075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3600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Отклонение оценки </a:t>
            </a:r>
            <a:b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 истинного значения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3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9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Доверительный интервал Холла</a:t>
            </a:r>
          </a:p>
        </p:txBody>
      </p:sp>
      <p:sp>
        <p:nvSpPr>
          <p:cNvPr id="5" name="Выборка:">
            <a:extLst>
              <a:ext uri="{FF2B5EF4-FFF2-40B4-BE49-F238E27FC236}">
                <a16:creationId xmlns:a16="http://schemas.microsoft.com/office/drawing/2014/main" id="{782D3902-4FEF-2847-836F-8D3D7AA15F2F}"/>
              </a:ext>
            </a:extLst>
          </p:cNvPr>
          <p:cNvSpPr txBox="1"/>
          <p:nvPr/>
        </p:nvSpPr>
        <p:spPr>
          <a:xfrm>
            <a:off x="2195736" y="932472"/>
            <a:ext cx="2232248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9" name="Выборка:">
            <a:extLst>
              <a:ext uri="{FF2B5EF4-FFF2-40B4-BE49-F238E27FC236}">
                <a16:creationId xmlns:a16="http://schemas.microsoft.com/office/drawing/2014/main" id="{E7ACEE5C-C910-CA4C-824F-BEB76BBB40D8}"/>
              </a:ext>
            </a:extLst>
          </p:cNvPr>
          <p:cNvSpPr txBox="1"/>
          <p:nvPr/>
        </p:nvSpPr>
        <p:spPr>
          <a:xfrm>
            <a:off x="2339752" y="1517148"/>
            <a:ext cx="2088232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0" name="Выборка:">
            <a:extLst>
              <a:ext uri="{FF2B5EF4-FFF2-40B4-BE49-F238E27FC236}">
                <a16:creationId xmlns:a16="http://schemas.microsoft.com/office/drawing/2014/main" id="{CA5C4A86-B6BE-5248-B7B7-E051CBA7B135}"/>
              </a:ext>
            </a:extLst>
          </p:cNvPr>
          <p:cNvSpPr txBox="1"/>
          <p:nvPr/>
        </p:nvSpPr>
        <p:spPr>
          <a:xfrm>
            <a:off x="2339752" y="2104260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Считаем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51800" y="825035"/>
            <a:ext cx="3672408" cy="5075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3600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Отклонение оценки </a:t>
            </a:r>
            <a:b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 истинного значения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3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751800" y="2007928"/>
                <a:ext cx="1639488" cy="439736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2007928"/>
                <a:ext cx="1639488" cy="439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77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Доверительный интервал Холла</a:t>
            </a:r>
          </a:p>
        </p:txBody>
      </p:sp>
      <p:sp>
        <p:nvSpPr>
          <p:cNvPr id="5" name="Выборка:">
            <a:extLst>
              <a:ext uri="{FF2B5EF4-FFF2-40B4-BE49-F238E27FC236}">
                <a16:creationId xmlns:a16="http://schemas.microsoft.com/office/drawing/2014/main" id="{782D3902-4FEF-2847-836F-8D3D7AA15F2F}"/>
              </a:ext>
            </a:extLst>
          </p:cNvPr>
          <p:cNvSpPr txBox="1"/>
          <p:nvPr/>
        </p:nvSpPr>
        <p:spPr>
          <a:xfrm>
            <a:off x="2195736" y="934908"/>
            <a:ext cx="223224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9" name="Выборка:">
            <a:extLst>
              <a:ext uri="{FF2B5EF4-FFF2-40B4-BE49-F238E27FC236}">
                <a16:creationId xmlns:a16="http://schemas.microsoft.com/office/drawing/2014/main" id="{E7ACEE5C-C910-CA4C-824F-BEB76BBB40D8}"/>
              </a:ext>
            </a:extLst>
          </p:cNvPr>
          <p:cNvSpPr txBox="1"/>
          <p:nvPr/>
        </p:nvSpPr>
        <p:spPr>
          <a:xfrm>
            <a:off x="2339752" y="1519584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0" name="Выборка:">
            <a:extLst>
              <a:ext uri="{FF2B5EF4-FFF2-40B4-BE49-F238E27FC236}">
                <a16:creationId xmlns:a16="http://schemas.microsoft.com/office/drawing/2014/main" id="{CA5C4A86-B6BE-5248-B7B7-E051CBA7B135}"/>
              </a:ext>
            </a:extLst>
          </p:cNvPr>
          <p:cNvSpPr txBox="1"/>
          <p:nvPr/>
        </p:nvSpPr>
        <p:spPr>
          <a:xfrm>
            <a:off x="2339752" y="2104260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Считаем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1" name="Выборка:">
            <a:extLst>
              <a:ext uri="{FF2B5EF4-FFF2-40B4-BE49-F238E27FC236}">
                <a16:creationId xmlns:a16="http://schemas.microsoft.com/office/drawing/2014/main" id="{88AB9DBD-1825-5442-A57E-0C54DC394192}"/>
              </a:ext>
            </a:extLst>
          </p:cNvPr>
          <p:cNvSpPr txBox="1"/>
          <p:nvPr/>
        </p:nvSpPr>
        <p:spPr>
          <a:xfrm>
            <a:off x="2339752" y="2688936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Повторяем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51800" y="825035"/>
            <a:ext cx="3672408" cy="5075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3600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Отклонение оценки </a:t>
            </a:r>
            <a:b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 истинного значения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3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751800" y="2007928"/>
                <a:ext cx="1639488" cy="439736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2007928"/>
                <a:ext cx="1639488" cy="439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/>
              <p:nvPr/>
            </p:nvSpPr>
            <p:spPr>
              <a:xfrm>
                <a:off x="4751800" y="2577606"/>
                <a:ext cx="732829" cy="405683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2577606"/>
                <a:ext cx="732829" cy="405683"/>
              </a:xfrm>
              <a:prstGeom prst="rect">
                <a:avLst/>
              </a:prstGeom>
              <a:blipFill>
                <a:blip r:embed="rId5"/>
                <a:stretch>
                  <a:fillRect l="-14050" t="-22727" r="-23967" b="-37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4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Доверительный интервал Холла</a:t>
            </a:r>
          </a:p>
        </p:txBody>
      </p:sp>
      <p:sp>
        <p:nvSpPr>
          <p:cNvPr id="5" name="Выборка:">
            <a:extLst>
              <a:ext uri="{FF2B5EF4-FFF2-40B4-BE49-F238E27FC236}">
                <a16:creationId xmlns:a16="http://schemas.microsoft.com/office/drawing/2014/main" id="{782D3902-4FEF-2847-836F-8D3D7AA15F2F}"/>
              </a:ext>
            </a:extLst>
          </p:cNvPr>
          <p:cNvSpPr txBox="1"/>
          <p:nvPr/>
        </p:nvSpPr>
        <p:spPr>
          <a:xfrm>
            <a:off x="2195736" y="932472"/>
            <a:ext cx="2232248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9" name="Выборка:">
            <a:extLst>
              <a:ext uri="{FF2B5EF4-FFF2-40B4-BE49-F238E27FC236}">
                <a16:creationId xmlns:a16="http://schemas.microsoft.com/office/drawing/2014/main" id="{E7ACEE5C-C910-CA4C-824F-BEB76BBB40D8}"/>
              </a:ext>
            </a:extLst>
          </p:cNvPr>
          <p:cNvSpPr txBox="1"/>
          <p:nvPr/>
        </p:nvSpPr>
        <p:spPr>
          <a:xfrm>
            <a:off x="2339752" y="1519584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0" name="Выборка:">
            <a:extLst>
              <a:ext uri="{FF2B5EF4-FFF2-40B4-BE49-F238E27FC236}">
                <a16:creationId xmlns:a16="http://schemas.microsoft.com/office/drawing/2014/main" id="{CA5C4A86-B6BE-5248-B7B7-E051CBA7B135}"/>
              </a:ext>
            </a:extLst>
          </p:cNvPr>
          <p:cNvSpPr txBox="1"/>
          <p:nvPr/>
        </p:nvSpPr>
        <p:spPr>
          <a:xfrm>
            <a:off x="2339752" y="2104260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Считаем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1" name="Выборка:">
            <a:extLst>
              <a:ext uri="{FF2B5EF4-FFF2-40B4-BE49-F238E27FC236}">
                <a16:creationId xmlns:a16="http://schemas.microsoft.com/office/drawing/2014/main" id="{88AB9DBD-1825-5442-A57E-0C54DC394192}"/>
              </a:ext>
            </a:extLst>
          </p:cNvPr>
          <p:cNvSpPr txBox="1"/>
          <p:nvPr/>
        </p:nvSpPr>
        <p:spPr>
          <a:xfrm>
            <a:off x="2339752" y="2688936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Повторяем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2" name="Выборка:">
            <a:extLst>
              <a:ext uri="{FF2B5EF4-FFF2-40B4-BE49-F238E27FC236}">
                <a16:creationId xmlns:a16="http://schemas.microsoft.com/office/drawing/2014/main" id="{26FB160B-5137-A345-ABC7-5AAEE91B0842}"/>
              </a:ext>
            </a:extLst>
          </p:cNvPr>
          <p:cNvSpPr txBox="1"/>
          <p:nvPr/>
        </p:nvSpPr>
        <p:spPr>
          <a:xfrm>
            <a:off x="539552" y="3273612"/>
            <a:ext cx="38884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Строим распределение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51800" y="828531"/>
            <a:ext cx="3672408" cy="5005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3600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Отклонение оценки </a:t>
            </a:r>
            <a:b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 истинного значения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3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751800" y="2007928"/>
                <a:ext cx="1639488" cy="439736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2007928"/>
                <a:ext cx="1639488" cy="439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/>
              <p:nvPr/>
            </p:nvSpPr>
            <p:spPr>
              <a:xfrm>
                <a:off x="4751800" y="2577606"/>
                <a:ext cx="732829" cy="405683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2577606"/>
                <a:ext cx="732829" cy="405683"/>
              </a:xfrm>
              <a:prstGeom prst="rect">
                <a:avLst/>
              </a:prstGeom>
              <a:blipFill>
                <a:blip r:embed="rId5"/>
                <a:stretch>
                  <a:fillRect l="-14050" t="-22727" r="-23967" b="-37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1D452E-777B-F148-AE9C-4B7032BC094C}"/>
                  </a:ext>
                </a:extLst>
              </p:cNvPr>
              <p:cNvSpPr/>
              <p:nvPr/>
            </p:nvSpPr>
            <p:spPr>
              <a:xfrm>
                <a:off x="4751800" y="3123046"/>
                <a:ext cx="1221040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1D452E-777B-F148-AE9C-4B7032BC0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3123046"/>
                <a:ext cx="1221040" cy="415498"/>
              </a:xfrm>
              <a:prstGeom prst="rect">
                <a:avLst/>
              </a:prstGeom>
              <a:blipFill>
                <a:blip r:embed="rId6"/>
                <a:stretch>
                  <a:fillRect l="-8955" t="-13235" r="-19403" b="-13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9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Выборка:">
            <a:extLst>
              <a:ext uri="{FF2B5EF4-FFF2-40B4-BE49-F238E27FC236}">
                <a16:creationId xmlns:a16="http://schemas.microsoft.com/office/drawing/2014/main" id="{782D3902-4FEF-2847-836F-8D3D7AA15F2F}"/>
              </a:ext>
            </a:extLst>
          </p:cNvPr>
          <p:cNvSpPr txBox="1"/>
          <p:nvPr/>
        </p:nvSpPr>
        <p:spPr>
          <a:xfrm>
            <a:off x="2195736" y="934908"/>
            <a:ext cx="223224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9" name="Выборка:">
            <a:extLst>
              <a:ext uri="{FF2B5EF4-FFF2-40B4-BE49-F238E27FC236}">
                <a16:creationId xmlns:a16="http://schemas.microsoft.com/office/drawing/2014/main" id="{E7ACEE5C-C910-CA4C-824F-BEB76BBB40D8}"/>
              </a:ext>
            </a:extLst>
          </p:cNvPr>
          <p:cNvSpPr txBox="1"/>
          <p:nvPr/>
        </p:nvSpPr>
        <p:spPr>
          <a:xfrm>
            <a:off x="2339752" y="1519584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0" name="Выборка:">
            <a:extLst>
              <a:ext uri="{FF2B5EF4-FFF2-40B4-BE49-F238E27FC236}">
                <a16:creationId xmlns:a16="http://schemas.microsoft.com/office/drawing/2014/main" id="{CA5C4A86-B6BE-5248-B7B7-E051CBA7B135}"/>
              </a:ext>
            </a:extLst>
          </p:cNvPr>
          <p:cNvSpPr txBox="1"/>
          <p:nvPr/>
        </p:nvSpPr>
        <p:spPr>
          <a:xfrm>
            <a:off x="2339752" y="2104260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Считаем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1" name="Выборка:">
            <a:extLst>
              <a:ext uri="{FF2B5EF4-FFF2-40B4-BE49-F238E27FC236}">
                <a16:creationId xmlns:a16="http://schemas.microsoft.com/office/drawing/2014/main" id="{88AB9DBD-1825-5442-A57E-0C54DC394192}"/>
              </a:ext>
            </a:extLst>
          </p:cNvPr>
          <p:cNvSpPr txBox="1"/>
          <p:nvPr/>
        </p:nvSpPr>
        <p:spPr>
          <a:xfrm>
            <a:off x="2339752" y="2688936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Повторяем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2" name="Выборка:">
            <a:extLst>
              <a:ext uri="{FF2B5EF4-FFF2-40B4-BE49-F238E27FC236}">
                <a16:creationId xmlns:a16="http://schemas.microsoft.com/office/drawing/2014/main" id="{26FB160B-5137-A345-ABC7-5AAEE91B0842}"/>
              </a:ext>
            </a:extLst>
          </p:cNvPr>
          <p:cNvSpPr txBox="1"/>
          <p:nvPr/>
        </p:nvSpPr>
        <p:spPr>
          <a:xfrm>
            <a:off x="539552" y="3273612"/>
            <a:ext cx="38884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Строим распределение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17" name="Выборка:">
            <a:extLst>
              <a:ext uri="{FF2B5EF4-FFF2-40B4-BE49-F238E27FC236}">
                <a16:creationId xmlns:a16="http://schemas.microsoft.com/office/drawing/2014/main" id="{C456454F-8657-B74B-884F-88FE1F942CCC}"/>
              </a:ext>
            </a:extLst>
          </p:cNvPr>
          <p:cNvSpPr txBox="1"/>
          <p:nvPr/>
        </p:nvSpPr>
        <p:spPr>
          <a:xfrm>
            <a:off x="2339752" y="3858287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Интервал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51800" y="825035"/>
            <a:ext cx="3672408" cy="5075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3600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Отклонение оценки </a:t>
            </a:r>
            <a:b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от истинного значения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6F2CFEA-B5CE-3F4A-8DD5-62267183A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3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751800" y="2007928"/>
                <a:ext cx="1639488" cy="439736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2007928"/>
                <a:ext cx="1639488" cy="439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/>
              <p:nvPr/>
            </p:nvSpPr>
            <p:spPr>
              <a:xfrm>
                <a:off x="4751800" y="2577606"/>
                <a:ext cx="732829" cy="405683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2577606"/>
                <a:ext cx="732829" cy="405683"/>
              </a:xfrm>
              <a:prstGeom prst="rect">
                <a:avLst/>
              </a:prstGeom>
              <a:blipFill>
                <a:blip r:embed="rId5"/>
                <a:stretch>
                  <a:fillRect l="-14050" t="-22727" r="-23967" b="-37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1D452E-777B-F148-AE9C-4B7032BC094C}"/>
                  </a:ext>
                </a:extLst>
              </p:cNvPr>
              <p:cNvSpPr/>
              <p:nvPr/>
            </p:nvSpPr>
            <p:spPr>
              <a:xfrm>
                <a:off x="4751800" y="3123046"/>
                <a:ext cx="1221040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1D452E-777B-F148-AE9C-4B7032BC0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3123046"/>
                <a:ext cx="1221040" cy="415498"/>
              </a:xfrm>
              <a:prstGeom prst="rect">
                <a:avLst/>
              </a:prstGeom>
              <a:blipFill>
                <a:blip r:embed="rId6"/>
                <a:stretch>
                  <a:fillRect l="-8955" t="-13235" r="-19403" b="-13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9325304-DF5C-8740-81F0-51126D2D3350}"/>
                  </a:ext>
                </a:extLst>
              </p:cNvPr>
              <p:cNvSpPr/>
              <p:nvPr/>
            </p:nvSpPr>
            <p:spPr>
              <a:xfrm>
                <a:off x="4751800" y="3668488"/>
                <a:ext cx="2587953" cy="628057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9325304-DF5C-8740-81F0-51126D2D3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3668488"/>
                <a:ext cx="2587953" cy="628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6D487862-78BF-42D5-9D83-6AFAA454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Доверительный интервал Холла</a:t>
            </a:r>
          </a:p>
        </p:txBody>
      </p:sp>
    </p:spTree>
    <p:extLst>
      <p:ext uri="{BB962C8B-B14F-4D97-AF65-F5344CB8AC3E}">
        <p14:creationId xmlns:p14="http://schemas.microsoft.com/office/powerpoint/2010/main" val="41365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Параметрические критерии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Нулевая гипотеза формулируется о конкретных параметрах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Перед проведением теста на выборку накладываем предположения о распределении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Непараметрические критерии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Свойства распределения неизвестны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Используют только информацию из выборки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Непараметрические критерии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4408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t-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процентильный доверительный интервал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17506" y="954795"/>
            <a:ext cx="3672408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t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</a:t>
            </a: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-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статистику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4" name="Выборка:">
            <a:extLst>
              <a:ext uri="{FF2B5EF4-FFF2-40B4-BE49-F238E27FC236}">
                <a16:creationId xmlns:a16="http://schemas.microsoft.com/office/drawing/2014/main" id="{4CD47630-FC28-4131-AE0D-E40D38FE5EB1}"/>
              </a:ext>
            </a:extLst>
          </p:cNvPr>
          <p:cNvSpPr txBox="1"/>
          <p:nvPr/>
        </p:nvSpPr>
        <p:spPr>
          <a:xfrm>
            <a:off x="2195736" y="932472"/>
            <a:ext cx="2232248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4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t-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процентильный доверительный интервал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17506" y="954795"/>
            <a:ext cx="3672408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t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</a:t>
            </a: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-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статистику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4" name="Выборка:">
            <a:extLst>
              <a:ext uri="{FF2B5EF4-FFF2-40B4-BE49-F238E27FC236}">
                <a16:creationId xmlns:a16="http://schemas.microsoft.com/office/drawing/2014/main" id="{4CD47630-FC28-4131-AE0D-E40D38FE5EB1}"/>
              </a:ext>
            </a:extLst>
          </p:cNvPr>
          <p:cNvSpPr txBox="1"/>
          <p:nvPr/>
        </p:nvSpPr>
        <p:spPr>
          <a:xfrm>
            <a:off x="2195736" y="934908"/>
            <a:ext cx="223224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5" name="Выборка:">
            <a:extLst>
              <a:ext uri="{FF2B5EF4-FFF2-40B4-BE49-F238E27FC236}">
                <a16:creationId xmlns:a16="http://schemas.microsoft.com/office/drawing/2014/main" id="{AD57BE63-7A39-4D9A-AD7C-3B875E2E5F19}"/>
              </a:ext>
            </a:extLst>
          </p:cNvPr>
          <p:cNvSpPr txBox="1"/>
          <p:nvPr/>
        </p:nvSpPr>
        <p:spPr>
          <a:xfrm>
            <a:off x="2339752" y="1519584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3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52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t-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процентильный доверительный интервал</a:t>
            </a: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17506" y="957231"/>
            <a:ext cx="367240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t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</a:t>
            </a: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-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статистику</a:t>
            </a:r>
            <a:endParaRPr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Выборка:">
            <a:extLst>
              <a:ext uri="{FF2B5EF4-FFF2-40B4-BE49-F238E27FC236}">
                <a16:creationId xmlns:a16="http://schemas.microsoft.com/office/drawing/2014/main" id="{4CD47630-FC28-4131-AE0D-E40D38FE5EB1}"/>
              </a:ext>
            </a:extLst>
          </p:cNvPr>
          <p:cNvSpPr txBox="1"/>
          <p:nvPr/>
        </p:nvSpPr>
        <p:spPr>
          <a:xfrm>
            <a:off x="2195736" y="932472"/>
            <a:ext cx="2232248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5" name="Выборка:">
            <a:extLst>
              <a:ext uri="{FF2B5EF4-FFF2-40B4-BE49-F238E27FC236}">
                <a16:creationId xmlns:a16="http://schemas.microsoft.com/office/drawing/2014/main" id="{AD57BE63-7A39-4D9A-AD7C-3B875E2E5F19}"/>
              </a:ext>
            </a:extLst>
          </p:cNvPr>
          <p:cNvSpPr txBox="1"/>
          <p:nvPr/>
        </p:nvSpPr>
        <p:spPr>
          <a:xfrm>
            <a:off x="2339752" y="1517148"/>
            <a:ext cx="2088232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6" name="Выборка:">
            <a:extLst>
              <a:ext uri="{FF2B5EF4-FFF2-40B4-BE49-F238E27FC236}">
                <a16:creationId xmlns:a16="http://schemas.microsoft.com/office/drawing/2014/main" id="{A770893B-1A5E-45AC-89D5-78954DC35864}"/>
              </a:ext>
            </a:extLst>
          </p:cNvPr>
          <p:cNvSpPr txBox="1"/>
          <p:nvPr/>
        </p:nvSpPr>
        <p:spPr>
          <a:xfrm>
            <a:off x="2339752" y="2204864"/>
            <a:ext cx="2088232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Считаем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4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48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t-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процентильный доверительный интервал</a:t>
            </a: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17506" y="954795"/>
            <a:ext cx="3672408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t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</a:t>
            </a: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-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статистику</a:t>
            </a:r>
            <a:endParaRPr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/>
              <p:nvPr/>
            </p:nvSpPr>
            <p:spPr>
              <a:xfrm>
                <a:off x="4716018" y="2887601"/>
                <a:ext cx="73282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8" y="2887601"/>
                <a:ext cx="732829" cy="369332"/>
              </a:xfrm>
              <a:prstGeom prst="rect">
                <a:avLst/>
              </a:prstGeom>
              <a:blipFill>
                <a:blip r:embed="rId4"/>
                <a:stretch>
                  <a:fillRect l="-15000" t="-25000" r="-24167" b="-5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Выборка:">
            <a:extLst>
              <a:ext uri="{FF2B5EF4-FFF2-40B4-BE49-F238E27FC236}">
                <a16:creationId xmlns:a16="http://schemas.microsoft.com/office/drawing/2014/main" id="{4CD47630-FC28-4131-AE0D-E40D38FE5EB1}"/>
              </a:ext>
            </a:extLst>
          </p:cNvPr>
          <p:cNvSpPr txBox="1"/>
          <p:nvPr/>
        </p:nvSpPr>
        <p:spPr>
          <a:xfrm>
            <a:off x="2195736" y="934908"/>
            <a:ext cx="223224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5" name="Выборка:">
            <a:extLst>
              <a:ext uri="{FF2B5EF4-FFF2-40B4-BE49-F238E27FC236}">
                <a16:creationId xmlns:a16="http://schemas.microsoft.com/office/drawing/2014/main" id="{AD57BE63-7A39-4D9A-AD7C-3B875E2E5F19}"/>
              </a:ext>
            </a:extLst>
          </p:cNvPr>
          <p:cNvSpPr txBox="1"/>
          <p:nvPr/>
        </p:nvSpPr>
        <p:spPr>
          <a:xfrm>
            <a:off x="2339752" y="1517148"/>
            <a:ext cx="2088232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6" name="Выборка:">
            <a:extLst>
              <a:ext uri="{FF2B5EF4-FFF2-40B4-BE49-F238E27FC236}">
                <a16:creationId xmlns:a16="http://schemas.microsoft.com/office/drawing/2014/main" id="{A770893B-1A5E-45AC-89D5-78954DC35864}"/>
              </a:ext>
            </a:extLst>
          </p:cNvPr>
          <p:cNvSpPr txBox="1"/>
          <p:nvPr/>
        </p:nvSpPr>
        <p:spPr>
          <a:xfrm>
            <a:off x="2339752" y="2207300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Считаем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7" name="Выборка:">
            <a:extLst>
              <a:ext uri="{FF2B5EF4-FFF2-40B4-BE49-F238E27FC236}">
                <a16:creationId xmlns:a16="http://schemas.microsoft.com/office/drawing/2014/main" id="{38B46CA2-D3F2-4251-817A-3B9D5ACC6FD2}"/>
              </a:ext>
            </a:extLst>
          </p:cNvPr>
          <p:cNvSpPr txBox="1"/>
          <p:nvPr/>
        </p:nvSpPr>
        <p:spPr>
          <a:xfrm>
            <a:off x="2339752" y="3020321"/>
            <a:ext cx="2088232" cy="2474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Повторяем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5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71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t-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процентильный доверительный интервал</a:t>
            </a: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17506" y="957231"/>
            <a:ext cx="367240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t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</a:t>
            </a: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-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статистику</a:t>
            </a:r>
            <a:endParaRPr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/>
              <p:nvPr/>
            </p:nvSpPr>
            <p:spPr>
              <a:xfrm>
                <a:off x="4716018" y="2887601"/>
                <a:ext cx="73282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8" y="2887601"/>
                <a:ext cx="732829" cy="369332"/>
              </a:xfrm>
              <a:prstGeom prst="rect">
                <a:avLst/>
              </a:prstGeom>
              <a:blipFill>
                <a:blip r:embed="rId4"/>
                <a:stretch>
                  <a:fillRect l="-15000" t="-25000" r="-24167" b="-5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/>
              <p:nvPr/>
            </p:nvSpPr>
            <p:spPr>
              <a:xfrm>
                <a:off x="4716018" y="3475537"/>
                <a:ext cx="11439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8" y="3475537"/>
                <a:ext cx="1143968" cy="369332"/>
              </a:xfrm>
              <a:prstGeom prst="rect">
                <a:avLst/>
              </a:prstGeom>
              <a:blipFill>
                <a:blip r:embed="rId5"/>
                <a:stretch>
                  <a:fillRect l="-8556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Выборка:">
            <a:extLst>
              <a:ext uri="{FF2B5EF4-FFF2-40B4-BE49-F238E27FC236}">
                <a16:creationId xmlns:a16="http://schemas.microsoft.com/office/drawing/2014/main" id="{4CD47630-FC28-4131-AE0D-E40D38FE5EB1}"/>
              </a:ext>
            </a:extLst>
          </p:cNvPr>
          <p:cNvSpPr txBox="1"/>
          <p:nvPr/>
        </p:nvSpPr>
        <p:spPr>
          <a:xfrm>
            <a:off x="2195736" y="934908"/>
            <a:ext cx="223224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5" name="Выборка:">
            <a:extLst>
              <a:ext uri="{FF2B5EF4-FFF2-40B4-BE49-F238E27FC236}">
                <a16:creationId xmlns:a16="http://schemas.microsoft.com/office/drawing/2014/main" id="{AD57BE63-7A39-4D9A-AD7C-3B875E2E5F19}"/>
              </a:ext>
            </a:extLst>
          </p:cNvPr>
          <p:cNvSpPr txBox="1"/>
          <p:nvPr/>
        </p:nvSpPr>
        <p:spPr>
          <a:xfrm>
            <a:off x="2339752" y="1519584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6" name="Выборка:">
            <a:extLst>
              <a:ext uri="{FF2B5EF4-FFF2-40B4-BE49-F238E27FC236}">
                <a16:creationId xmlns:a16="http://schemas.microsoft.com/office/drawing/2014/main" id="{A770893B-1A5E-45AC-89D5-78954DC35864}"/>
              </a:ext>
            </a:extLst>
          </p:cNvPr>
          <p:cNvSpPr txBox="1"/>
          <p:nvPr/>
        </p:nvSpPr>
        <p:spPr>
          <a:xfrm>
            <a:off x="2339752" y="2207300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Считаем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7" name="Выборка:">
            <a:extLst>
              <a:ext uri="{FF2B5EF4-FFF2-40B4-BE49-F238E27FC236}">
                <a16:creationId xmlns:a16="http://schemas.microsoft.com/office/drawing/2014/main" id="{38B46CA2-D3F2-4251-817A-3B9D5ACC6FD2}"/>
              </a:ext>
            </a:extLst>
          </p:cNvPr>
          <p:cNvSpPr txBox="1"/>
          <p:nvPr/>
        </p:nvSpPr>
        <p:spPr>
          <a:xfrm>
            <a:off x="2339752" y="3022757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Повторяем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8" name="Выборка:">
            <a:extLst>
              <a:ext uri="{FF2B5EF4-FFF2-40B4-BE49-F238E27FC236}">
                <a16:creationId xmlns:a16="http://schemas.microsoft.com/office/drawing/2014/main" id="{B71077E3-75B7-4726-8A7D-CC15EFE5211A}"/>
              </a:ext>
            </a:extLst>
          </p:cNvPr>
          <p:cNvSpPr txBox="1"/>
          <p:nvPr/>
        </p:nvSpPr>
        <p:spPr>
          <a:xfrm>
            <a:off x="539552" y="3607433"/>
            <a:ext cx="38884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Строим распределение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6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6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t-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процентильный доверительный интервал</a:t>
            </a:r>
          </a:p>
        </p:txBody>
      </p:sp>
      <p:sp>
        <p:nvSpPr>
          <p:cNvPr id="8" name="Выборка:">
            <a:extLst>
              <a:ext uri="{FF2B5EF4-FFF2-40B4-BE49-F238E27FC236}">
                <a16:creationId xmlns:a16="http://schemas.microsoft.com/office/drawing/2014/main" id="{55BAF0D9-5C74-774E-BD76-F3876F3D2522}"/>
              </a:ext>
            </a:extLst>
          </p:cNvPr>
          <p:cNvSpPr txBox="1"/>
          <p:nvPr/>
        </p:nvSpPr>
        <p:spPr>
          <a:xfrm>
            <a:off x="4717506" y="957231"/>
            <a:ext cx="367240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t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</a:t>
            </a: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-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статистику</a:t>
            </a:r>
            <a:endParaRPr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/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392A3E-1CC4-EC43-83BC-3BF83746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/>
              <p:nvPr/>
            </p:nvSpPr>
            <p:spPr>
              <a:xfrm>
                <a:off x="4716018" y="2887601"/>
                <a:ext cx="73282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895A9E-DD2C-204B-9BF8-FCBADB4EA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8" y="2887601"/>
                <a:ext cx="732829" cy="369332"/>
              </a:xfrm>
              <a:prstGeom prst="rect">
                <a:avLst/>
              </a:prstGeom>
              <a:blipFill>
                <a:blip r:embed="rId4"/>
                <a:stretch>
                  <a:fillRect l="-15000" t="-25000" r="-24167" b="-5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9325304-DF5C-8740-81F0-51126D2D3350}"/>
                  </a:ext>
                </a:extLst>
              </p:cNvPr>
              <p:cNvSpPr/>
              <p:nvPr/>
            </p:nvSpPr>
            <p:spPr>
              <a:xfrm>
                <a:off x="4716018" y="4063472"/>
                <a:ext cx="4379276" cy="57958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[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);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9325304-DF5C-8740-81F0-51126D2D3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8" y="4063472"/>
                <a:ext cx="4379276" cy="579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/>
              <p:nvPr/>
            </p:nvSpPr>
            <p:spPr>
              <a:xfrm>
                <a:off x="4716018" y="3475537"/>
                <a:ext cx="11439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8" y="3475537"/>
                <a:ext cx="1143968" cy="369332"/>
              </a:xfrm>
              <a:prstGeom prst="rect">
                <a:avLst/>
              </a:prstGeom>
              <a:blipFill>
                <a:blip r:embed="rId6"/>
                <a:stretch>
                  <a:fillRect l="-8556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Выборка:">
            <a:extLst>
              <a:ext uri="{FF2B5EF4-FFF2-40B4-BE49-F238E27FC236}">
                <a16:creationId xmlns:a16="http://schemas.microsoft.com/office/drawing/2014/main" id="{4CD47630-FC28-4131-AE0D-E40D38FE5EB1}"/>
              </a:ext>
            </a:extLst>
          </p:cNvPr>
          <p:cNvSpPr txBox="1"/>
          <p:nvPr/>
        </p:nvSpPr>
        <p:spPr>
          <a:xfrm>
            <a:off x="2195736" y="934908"/>
            <a:ext cx="223224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5" name="Выборка:">
            <a:extLst>
              <a:ext uri="{FF2B5EF4-FFF2-40B4-BE49-F238E27FC236}">
                <a16:creationId xmlns:a16="http://schemas.microsoft.com/office/drawing/2014/main" id="{AD57BE63-7A39-4D9A-AD7C-3B875E2E5F19}"/>
              </a:ext>
            </a:extLst>
          </p:cNvPr>
          <p:cNvSpPr txBox="1"/>
          <p:nvPr/>
        </p:nvSpPr>
        <p:spPr>
          <a:xfrm>
            <a:off x="2339752" y="1519584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6" name="Выборка:">
            <a:extLst>
              <a:ext uri="{FF2B5EF4-FFF2-40B4-BE49-F238E27FC236}">
                <a16:creationId xmlns:a16="http://schemas.microsoft.com/office/drawing/2014/main" id="{A770893B-1A5E-45AC-89D5-78954DC35864}"/>
              </a:ext>
            </a:extLst>
          </p:cNvPr>
          <p:cNvSpPr txBox="1"/>
          <p:nvPr/>
        </p:nvSpPr>
        <p:spPr>
          <a:xfrm>
            <a:off x="2339752" y="2207300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Считаем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7" name="Выборка:">
            <a:extLst>
              <a:ext uri="{FF2B5EF4-FFF2-40B4-BE49-F238E27FC236}">
                <a16:creationId xmlns:a16="http://schemas.microsoft.com/office/drawing/2014/main" id="{38B46CA2-D3F2-4251-817A-3B9D5ACC6FD2}"/>
              </a:ext>
            </a:extLst>
          </p:cNvPr>
          <p:cNvSpPr txBox="1"/>
          <p:nvPr/>
        </p:nvSpPr>
        <p:spPr>
          <a:xfrm>
            <a:off x="2339752" y="3022757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Повторяем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8" name="Выборка:">
            <a:extLst>
              <a:ext uri="{FF2B5EF4-FFF2-40B4-BE49-F238E27FC236}">
                <a16:creationId xmlns:a16="http://schemas.microsoft.com/office/drawing/2014/main" id="{B71077E3-75B7-4726-8A7D-CC15EFE5211A}"/>
              </a:ext>
            </a:extLst>
          </p:cNvPr>
          <p:cNvSpPr txBox="1"/>
          <p:nvPr/>
        </p:nvSpPr>
        <p:spPr>
          <a:xfrm>
            <a:off x="539552" y="3607433"/>
            <a:ext cx="38884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Строим распределение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29" name="Выборка:">
            <a:extLst>
              <a:ext uri="{FF2B5EF4-FFF2-40B4-BE49-F238E27FC236}">
                <a16:creationId xmlns:a16="http://schemas.microsoft.com/office/drawing/2014/main" id="{E5A01C87-CD58-4FF0-AC92-B59F9AC95E41}"/>
              </a:ext>
            </a:extLst>
          </p:cNvPr>
          <p:cNvSpPr txBox="1"/>
          <p:nvPr/>
        </p:nvSpPr>
        <p:spPr>
          <a:xfrm>
            <a:off x="2339752" y="4192108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Интервал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C4CE2FE-E0FB-4E26-A43D-FEE36771A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7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1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>
            <a:extLst>
              <a:ext uri="{FF2B5EF4-FFF2-40B4-BE49-F238E27FC236}">
                <a16:creationId xmlns:a16="http://schemas.microsoft.com/office/drawing/2014/main" id="{E489CB14-3A6A-A44F-95CE-683023403868}"/>
              </a:ext>
            </a:extLst>
          </p:cNvPr>
          <p:cNvSpPr/>
          <p:nvPr/>
        </p:nvSpPr>
        <p:spPr>
          <a:xfrm>
            <a:off x="1655676" y="4860165"/>
            <a:ext cx="6264746" cy="11617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19846D-D3F6-9B49-A4D8-DCBBADDE2903}"/>
                  </a:ext>
                </a:extLst>
              </p:cNvPr>
              <p:cNvSpPr txBox="1"/>
              <p:nvPr/>
            </p:nvSpPr>
            <p:spPr>
              <a:xfrm>
                <a:off x="2087774" y="4988465"/>
                <a:ext cx="5832648" cy="84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бутстрапировать</a:t>
                </a:r>
                <a:r>
                  <a:rPr lang="ru-RU" sz="2400" dirty="0">
                    <a:solidFill>
                      <a:srgbClr val="B30159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можно получить симметричный интервал </a:t>
                </a:r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19846D-D3F6-9B49-A4D8-DCBBADDE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774" y="4988465"/>
                <a:ext cx="5832648" cy="846450"/>
              </a:xfrm>
              <a:prstGeom prst="rect">
                <a:avLst/>
              </a:prstGeom>
              <a:blipFill>
                <a:blip r:embed="rId7"/>
                <a:stretch>
                  <a:fillRect l="-1567" t="-3597" b="-158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hape">
            <a:extLst>
              <a:ext uri="{FF2B5EF4-FFF2-40B4-BE49-F238E27FC236}">
                <a16:creationId xmlns:a16="http://schemas.microsoft.com/office/drawing/2014/main" id="{21D0D3ED-81DA-B549-A45E-84680B3E82AA}"/>
              </a:ext>
            </a:extLst>
          </p:cNvPr>
          <p:cNvSpPr/>
          <p:nvPr/>
        </p:nvSpPr>
        <p:spPr>
          <a:xfrm>
            <a:off x="1799642" y="5063472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533432A8-8AB5-4668-8F7C-8A4F4889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t-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процентильный доверительный интервал</a:t>
            </a:r>
          </a:p>
        </p:txBody>
      </p:sp>
      <p:sp>
        <p:nvSpPr>
          <p:cNvPr id="30" name="Выборка:">
            <a:extLst>
              <a:ext uri="{FF2B5EF4-FFF2-40B4-BE49-F238E27FC236}">
                <a16:creationId xmlns:a16="http://schemas.microsoft.com/office/drawing/2014/main" id="{B5B277B3-FA2F-4A7F-A618-56D2BBE45659}"/>
              </a:ext>
            </a:extLst>
          </p:cNvPr>
          <p:cNvSpPr txBox="1"/>
          <p:nvPr/>
        </p:nvSpPr>
        <p:spPr>
          <a:xfrm>
            <a:off x="4717506" y="957231"/>
            <a:ext cx="367240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t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</a:t>
            </a:r>
            <a:r>
              <a:rPr lang="en-US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-</a:t>
            </a:r>
            <a:r>
              <a:rPr lang="ru-RU" sz="2400" dirty="0">
                <a:solidFill>
                  <a:srgbClr val="28516A"/>
                </a:solidFill>
                <a:latin typeface="MyriadPro-Regular"/>
                <a:sym typeface="MyriadPro-Regular"/>
              </a:rPr>
              <a:t> статистику</a:t>
            </a:r>
            <a:endParaRPr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9881D051-8D2D-41D7-96EE-7A532563B7F8}"/>
                  </a:ext>
                </a:extLst>
              </p:cNvPr>
              <p:cNvSpPr/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9881D051-8D2D-41D7-96EE-7A532563B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06" y="1866901"/>
                <a:ext cx="1947969" cy="8867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1D8772AD-DBEA-4FA3-8B39-4BA72BACC8DC}"/>
                  </a:ext>
                </a:extLst>
              </p:cNvPr>
              <p:cNvSpPr/>
              <p:nvPr/>
            </p:nvSpPr>
            <p:spPr>
              <a:xfrm>
                <a:off x="4716018" y="2887601"/>
                <a:ext cx="73282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1D8772AD-DBEA-4FA3-8B39-4BA72BACC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8" y="2887601"/>
                <a:ext cx="732829" cy="369332"/>
              </a:xfrm>
              <a:prstGeom prst="rect">
                <a:avLst/>
              </a:prstGeom>
              <a:blipFill>
                <a:blip r:embed="rId9"/>
                <a:stretch>
                  <a:fillRect l="-15000" t="-25000" r="-24167" b="-5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D350FE7-01EB-4EAC-A972-711FC9A5E3AF}"/>
                  </a:ext>
                </a:extLst>
              </p:cNvPr>
              <p:cNvSpPr/>
              <p:nvPr/>
            </p:nvSpPr>
            <p:spPr>
              <a:xfrm>
                <a:off x="4716018" y="4063472"/>
                <a:ext cx="4379276" cy="57958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[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);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D350FE7-01EB-4EAC-A972-711FC9A5E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8" y="4063472"/>
                <a:ext cx="4379276" cy="579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6F2126A-4758-4830-99A8-B3E903E40B1A}"/>
                  </a:ext>
                </a:extLst>
              </p:cNvPr>
              <p:cNvSpPr/>
              <p:nvPr/>
            </p:nvSpPr>
            <p:spPr>
              <a:xfrm>
                <a:off x="4716018" y="3475537"/>
                <a:ext cx="11439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6F2126A-4758-4830-99A8-B3E903E40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8" y="3475537"/>
                <a:ext cx="1143968" cy="369332"/>
              </a:xfrm>
              <a:prstGeom prst="rect">
                <a:avLst/>
              </a:prstGeom>
              <a:blipFill>
                <a:blip r:embed="rId11"/>
                <a:stretch>
                  <a:fillRect l="-8556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Выборка:">
            <a:extLst>
              <a:ext uri="{FF2B5EF4-FFF2-40B4-BE49-F238E27FC236}">
                <a16:creationId xmlns:a16="http://schemas.microsoft.com/office/drawing/2014/main" id="{66794F2B-9E12-4049-B1A8-54653F3A12E0}"/>
              </a:ext>
            </a:extLst>
          </p:cNvPr>
          <p:cNvSpPr txBox="1"/>
          <p:nvPr/>
        </p:nvSpPr>
        <p:spPr>
          <a:xfrm>
            <a:off x="2195736" y="934908"/>
            <a:ext cx="2232248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Бутстрапируем</a:t>
            </a:r>
            <a:r>
              <a:rPr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36" name="Выборка:">
            <a:extLst>
              <a:ext uri="{FF2B5EF4-FFF2-40B4-BE49-F238E27FC236}">
                <a16:creationId xmlns:a16="http://schemas.microsoft.com/office/drawing/2014/main" id="{8ADFA102-B621-42C1-B1CF-9E6DD96411A5}"/>
              </a:ext>
            </a:extLst>
          </p:cNvPr>
          <p:cNvSpPr txBox="1"/>
          <p:nvPr/>
        </p:nvSpPr>
        <p:spPr>
          <a:xfrm>
            <a:off x="2339752" y="1519584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 err="1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Сэмплируем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37" name="Выборка:">
            <a:extLst>
              <a:ext uri="{FF2B5EF4-FFF2-40B4-BE49-F238E27FC236}">
                <a16:creationId xmlns:a16="http://schemas.microsoft.com/office/drawing/2014/main" id="{68A85C8D-7CD8-4F50-B00E-0C79273ADD01}"/>
              </a:ext>
            </a:extLst>
          </p:cNvPr>
          <p:cNvSpPr txBox="1"/>
          <p:nvPr/>
        </p:nvSpPr>
        <p:spPr>
          <a:xfrm>
            <a:off x="2339752" y="2207300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Считаем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38" name="Выборка:">
            <a:extLst>
              <a:ext uri="{FF2B5EF4-FFF2-40B4-BE49-F238E27FC236}">
                <a16:creationId xmlns:a16="http://schemas.microsoft.com/office/drawing/2014/main" id="{E3C64E0C-860F-42F8-9B7A-0200466EE232}"/>
              </a:ext>
            </a:extLst>
          </p:cNvPr>
          <p:cNvSpPr txBox="1"/>
          <p:nvPr/>
        </p:nvSpPr>
        <p:spPr>
          <a:xfrm>
            <a:off x="2339752" y="3022757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Повторяем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39" name="Выборка:">
            <a:extLst>
              <a:ext uri="{FF2B5EF4-FFF2-40B4-BE49-F238E27FC236}">
                <a16:creationId xmlns:a16="http://schemas.microsoft.com/office/drawing/2014/main" id="{41D3162C-A97E-4BA3-B41E-A3A25FDC0D1F}"/>
              </a:ext>
            </a:extLst>
          </p:cNvPr>
          <p:cNvSpPr txBox="1"/>
          <p:nvPr/>
        </p:nvSpPr>
        <p:spPr>
          <a:xfrm>
            <a:off x="539552" y="3607433"/>
            <a:ext cx="38884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Строим распределение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p:sp>
        <p:nvSpPr>
          <p:cNvPr id="40" name="Выборка:">
            <a:extLst>
              <a:ext uri="{FF2B5EF4-FFF2-40B4-BE49-F238E27FC236}">
                <a16:creationId xmlns:a16="http://schemas.microsoft.com/office/drawing/2014/main" id="{6AE7C0F8-E79F-443D-A6E6-388A28369215}"/>
              </a:ext>
            </a:extLst>
          </p:cNvPr>
          <p:cNvSpPr txBox="1"/>
          <p:nvPr/>
        </p:nvSpPr>
        <p:spPr>
          <a:xfrm>
            <a:off x="2339752" y="4192108"/>
            <a:ext cx="2088232" cy="242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525" lvl="2" algn="r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Интервал</a:t>
            </a:r>
            <a:r>
              <a:rPr lang="en-US" sz="2400" b="1" dirty="0">
                <a:solidFill>
                  <a:srgbClr val="28516A"/>
                </a:solidFill>
                <a:latin typeface="MyriadPro-Regular"/>
                <a:ea typeface="MyriadPro-Regular"/>
                <a:cs typeface="MyriadPro-Regular"/>
                <a:sym typeface="MyriadPro-Regular"/>
              </a:rPr>
              <a:t>:</a:t>
            </a:r>
            <a:endParaRPr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2C8C203-85D9-40F0-9234-909F94FD79EA}"/>
                  </a:ext>
                </a:extLst>
              </p:cNvPr>
              <p:cNvSpPr/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</p:spPr>
            <p:txBody>
              <a:bodyPr wrap="non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2C8C203-85D9-40F0-9234-909F94FD7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00" y="1412776"/>
                <a:ext cx="1279068" cy="415498"/>
              </a:xfrm>
              <a:prstGeom prst="rect">
                <a:avLst/>
              </a:prstGeom>
              <a:blipFill>
                <a:blip r:embed="rId12"/>
                <a:stretch>
                  <a:fillRect l="-5714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3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Проверка гипотез при помощи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0" name="Выборка:">
            <a:extLst>
              <a:ext uri="{FF2B5EF4-FFF2-40B4-BE49-F238E27FC236}">
                <a16:creationId xmlns:a16="http://schemas.microsoft.com/office/drawing/2014/main" id="{CA5C4A86-B6BE-5248-B7B7-E051CBA7B135}"/>
              </a:ext>
            </a:extLst>
          </p:cNvPr>
          <p:cNvSpPr txBox="1"/>
          <p:nvPr/>
        </p:nvSpPr>
        <p:spPr>
          <a:xfrm>
            <a:off x="5149547" y="1940425"/>
            <a:ext cx="2304306" cy="2859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 err="1">
                <a:solidFill>
                  <a:srgbClr val="373737"/>
                </a:solidFill>
                <a:latin typeface="MyriadPro-Regular"/>
                <a:sym typeface="MyriadPro-Regular"/>
              </a:rPr>
              <a:t>Бутстрап</a:t>
            </a:r>
            <a:r>
              <a:rPr lang="ru-RU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-аналог</a:t>
            </a: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: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/>
              <p:nvPr/>
            </p:nvSpPr>
            <p:spPr>
              <a:xfrm>
                <a:off x="612000" y="720000"/>
                <a:ext cx="1690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1690206" cy="461665"/>
              </a:xfrm>
              <a:prstGeom prst="rect">
                <a:avLst/>
              </a:prstGeom>
              <a:blipFill>
                <a:blip r:embed="rId3"/>
                <a:stretch>
                  <a:fillRect l="-719"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46FB2-6146-A943-B58B-D9BED18597FD}"/>
                  </a:ext>
                </a:extLst>
              </p:cNvPr>
              <p:cNvSpPr/>
              <p:nvPr/>
            </p:nvSpPr>
            <p:spPr>
              <a:xfrm>
                <a:off x="612000" y="1260000"/>
                <a:ext cx="1708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46FB2-6146-A943-B58B-D9BED1859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1708481" cy="461665"/>
              </a:xfrm>
              <a:prstGeom prst="rect">
                <a:avLst/>
              </a:prstGeom>
              <a:blipFill>
                <a:blip r:embed="rId4"/>
                <a:stretch>
                  <a:fillRect l="-712"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F21E52-DBA6-5244-975C-3E97C1E0D13E}"/>
                  </a:ext>
                </a:extLst>
              </p:cNvPr>
              <p:cNvSpPr/>
              <p:nvPr/>
            </p:nvSpPr>
            <p:spPr>
              <a:xfrm>
                <a:off x="5243397" y="2267742"/>
                <a:ext cx="2116605" cy="979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F21E52-DBA6-5244-975C-3E97C1E0D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397" y="2267742"/>
                <a:ext cx="2116605" cy="9790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Выборка:">
            <a:extLst>
              <a:ext uri="{FF2B5EF4-FFF2-40B4-BE49-F238E27FC236}">
                <a16:creationId xmlns:a16="http://schemas.microsoft.com/office/drawing/2014/main" id="{472F64CF-17A7-0642-B516-2941CD3A4003}"/>
              </a:ext>
            </a:extLst>
          </p:cNvPr>
          <p:cNvSpPr txBox="1"/>
          <p:nvPr/>
        </p:nvSpPr>
        <p:spPr>
          <a:xfrm>
            <a:off x="1457103" y="1940425"/>
            <a:ext cx="2304306" cy="2859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t-</a:t>
            </a:r>
            <a:r>
              <a:rPr lang="ru-RU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статистика</a:t>
            </a: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: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DF2F038-BE72-8543-ABBF-A3DF573B09F1}"/>
                  </a:ext>
                </a:extLst>
              </p:cNvPr>
              <p:cNvSpPr/>
              <p:nvPr/>
            </p:nvSpPr>
            <p:spPr>
              <a:xfrm>
                <a:off x="1312191" y="2267742"/>
                <a:ext cx="1980029" cy="979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DF2F038-BE72-8543-ABBF-A3DF573B0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191" y="2267742"/>
                <a:ext cx="1980029" cy="979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5BDBF1A5-B614-44DA-8FFC-577675D2B688}"/>
              </a:ext>
            </a:extLst>
          </p:cNvPr>
          <p:cNvSpPr txBox="1"/>
          <p:nvPr/>
        </p:nvSpPr>
        <p:spPr>
          <a:xfrm>
            <a:off x="467544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dirty="0">
                <a:solidFill>
                  <a:srgbClr val="28516A"/>
                </a:solidFill>
              </a:rPr>
              <a:t>http://quantile.ru/03/03-SA.pdf</a:t>
            </a:r>
          </a:p>
        </p:txBody>
      </p:sp>
    </p:spTree>
    <p:extLst>
      <p:ext uri="{BB962C8B-B14F-4D97-AF65-F5344CB8AC3E}">
        <p14:creationId xmlns:p14="http://schemas.microsoft.com/office/powerpoint/2010/main" val="381742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Проверка гипотез при помощи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0" name="Выборка:">
            <a:extLst>
              <a:ext uri="{FF2B5EF4-FFF2-40B4-BE49-F238E27FC236}">
                <a16:creationId xmlns:a16="http://schemas.microsoft.com/office/drawing/2014/main" id="{CA5C4A86-B6BE-5248-B7B7-E051CBA7B135}"/>
              </a:ext>
            </a:extLst>
          </p:cNvPr>
          <p:cNvSpPr txBox="1"/>
          <p:nvPr/>
        </p:nvSpPr>
        <p:spPr>
          <a:xfrm>
            <a:off x="5149547" y="1942861"/>
            <a:ext cx="2304306" cy="28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 err="1">
                <a:solidFill>
                  <a:srgbClr val="373737"/>
                </a:solidFill>
                <a:latin typeface="MyriadPro-Regular"/>
                <a:sym typeface="MyriadPro-Regular"/>
              </a:rPr>
              <a:t>Бутстрап</a:t>
            </a:r>
            <a:r>
              <a:rPr lang="ru-RU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-аналог</a:t>
            </a: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: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/>
              <p:nvPr/>
            </p:nvSpPr>
            <p:spPr>
              <a:xfrm>
                <a:off x="612000" y="720000"/>
                <a:ext cx="1690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1690206" cy="461665"/>
              </a:xfrm>
              <a:prstGeom prst="rect">
                <a:avLst/>
              </a:prstGeom>
              <a:blipFill>
                <a:blip r:embed="rId3"/>
                <a:stretch>
                  <a:fillRect l="-719"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46FB2-6146-A943-B58B-D9BED18597FD}"/>
                  </a:ext>
                </a:extLst>
              </p:cNvPr>
              <p:cNvSpPr/>
              <p:nvPr/>
            </p:nvSpPr>
            <p:spPr>
              <a:xfrm>
                <a:off x="612000" y="1260000"/>
                <a:ext cx="1708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46FB2-6146-A943-B58B-D9BED1859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1708481" cy="461665"/>
              </a:xfrm>
              <a:prstGeom prst="rect">
                <a:avLst/>
              </a:prstGeom>
              <a:blipFill>
                <a:blip r:embed="rId4"/>
                <a:stretch>
                  <a:fillRect l="-712"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F21E52-DBA6-5244-975C-3E97C1E0D13E}"/>
                  </a:ext>
                </a:extLst>
              </p:cNvPr>
              <p:cNvSpPr/>
              <p:nvPr/>
            </p:nvSpPr>
            <p:spPr>
              <a:xfrm>
                <a:off x="5243397" y="2267742"/>
                <a:ext cx="2116605" cy="979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F21E52-DBA6-5244-975C-3E97C1E0D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397" y="2267742"/>
                <a:ext cx="2116605" cy="9790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Выборка:">
            <a:extLst>
              <a:ext uri="{FF2B5EF4-FFF2-40B4-BE49-F238E27FC236}">
                <a16:creationId xmlns:a16="http://schemas.microsoft.com/office/drawing/2014/main" id="{472F64CF-17A7-0642-B516-2941CD3A4003}"/>
              </a:ext>
            </a:extLst>
          </p:cNvPr>
          <p:cNvSpPr txBox="1"/>
          <p:nvPr/>
        </p:nvSpPr>
        <p:spPr>
          <a:xfrm>
            <a:off x="1457103" y="1942861"/>
            <a:ext cx="2304306" cy="28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t-</a:t>
            </a:r>
            <a:r>
              <a:rPr lang="ru-RU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статистика</a:t>
            </a: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: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DF2F038-BE72-8543-ABBF-A3DF573B09F1}"/>
                  </a:ext>
                </a:extLst>
              </p:cNvPr>
              <p:cNvSpPr/>
              <p:nvPr/>
            </p:nvSpPr>
            <p:spPr>
              <a:xfrm>
                <a:off x="1312191" y="2267742"/>
                <a:ext cx="1980029" cy="979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DF2F038-BE72-8543-ABBF-A3DF573B0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191" y="2267742"/>
                <a:ext cx="1980029" cy="979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B2A656D4-94B1-754C-8364-BE98CC5FD4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531" y="3501008"/>
                <a:ext cx="7560840" cy="194062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sym typeface="MyriadPro-Regular"/>
                  </a:rPr>
                  <a:t>Гипотеза отвергается, если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B2A656D4-94B1-754C-8364-BE98CC5F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1" y="3501008"/>
                <a:ext cx="7560840" cy="1940626"/>
              </a:xfrm>
              <a:prstGeom prst="rect">
                <a:avLst/>
              </a:prstGeom>
              <a:blipFill>
                <a:blip r:embed="rId7"/>
                <a:stretch>
                  <a:fillRect l="-2258" t="-4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5BDBF1A5-B614-44DA-8FFC-577675D2B688}"/>
              </a:ext>
            </a:extLst>
          </p:cNvPr>
          <p:cNvSpPr txBox="1"/>
          <p:nvPr/>
        </p:nvSpPr>
        <p:spPr>
          <a:xfrm>
            <a:off x="467544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dirty="0">
                <a:solidFill>
                  <a:srgbClr val="28516A"/>
                </a:solidFill>
              </a:rPr>
              <a:t>http://quantile.ru/03/03-SA.pdf</a:t>
            </a:r>
          </a:p>
        </p:txBody>
      </p:sp>
    </p:spTree>
    <p:extLst>
      <p:ext uri="{BB962C8B-B14F-4D97-AF65-F5344CB8AC3E}">
        <p14:creationId xmlns:p14="http://schemas.microsoft.com/office/powerpoint/2010/main" val="394364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Проверка гипотез при помощи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0" name="Выборка:">
            <a:extLst>
              <a:ext uri="{FF2B5EF4-FFF2-40B4-BE49-F238E27FC236}">
                <a16:creationId xmlns:a16="http://schemas.microsoft.com/office/drawing/2014/main" id="{CA5C4A86-B6BE-5248-B7B7-E051CBA7B135}"/>
              </a:ext>
            </a:extLst>
          </p:cNvPr>
          <p:cNvSpPr txBox="1"/>
          <p:nvPr/>
        </p:nvSpPr>
        <p:spPr>
          <a:xfrm>
            <a:off x="5149547" y="1942861"/>
            <a:ext cx="2304306" cy="28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 err="1">
                <a:solidFill>
                  <a:srgbClr val="373737"/>
                </a:solidFill>
                <a:latin typeface="MyriadPro-Regular"/>
                <a:sym typeface="MyriadPro-Regular"/>
              </a:rPr>
              <a:t>Бутстрап</a:t>
            </a:r>
            <a:r>
              <a:rPr lang="ru-RU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-аналог</a:t>
            </a: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: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/>
              <p:nvPr/>
            </p:nvSpPr>
            <p:spPr>
              <a:xfrm>
                <a:off x="612000" y="720000"/>
                <a:ext cx="1690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1690206" cy="461665"/>
              </a:xfrm>
              <a:prstGeom prst="rect">
                <a:avLst/>
              </a:prstGeom>
              <a:blipFill>
                <a:blip r:embed="rId3"/>
                <a:stretch>
                  <a:fillRect l="-719"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46FB2-6146-A943-B58B-D9BED18597FD}"/>
                  </a:ext>
                </a:extLst>
              </p:cNvPr>
              <p:cNvSpPr/>
              <p:nvPr/>
            </p:nvSpPr>
            <p:spPr>
              <a:xfrm>
                <a:off x="612000" y="1260000"/>
                <a:ext cx="1708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46FB2-6146-A943-B58B-D9BED1859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1708481" cy="461665"/>
              </a:xfrm>
              <a:prstGeom prst="rect">
                <a:avLst/>
              </a:prstGeom>
              <a:blipFill>
                <a:blip r:embed="rId4"/>
                <a:stretch>
                  <a:fillRect l="-712"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F21E52-DBA6-5244-975C-3E97C1E0D13E}"/>
                  </a:ext>
                </a:extLst>
              </p:cNvPr>
              <p:cNvSpPr/>
              <p:nvPr/>
            </p:nvSpPr>
            <p:spPr>
              <a:xfrm>
                <a:off x="5243397" y="2267742"/>
                <a:ext cx="2116605" cy="979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F21E52-DBA6-5244-975C-3E97C1E0D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397" y="2267742"/>
                <a:ext cx="2116605" cy="9790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Выборка:">
            <a:extLst>
              <a:ext uri="{FF2B5EF4-FFF2-40B4-BE49-F238E27FC236}">
                <a16:creationId xmlns:a16="http://schemas.microsoft.com/office/drawing/2014/main" id="{472F64CF-17A7-0642-B516-2941CD3A4003}"/>
              </a:ext>
            </a:extLst>
          </p:cNvPr>
          <p:cNvSpPr txBox="1"/>
          <p:nvPr/>
        </p:nvSpPr>
        <p:spPr>
          <a:xfrm>
            <a:off x="1457103" y="1942861"/>
            <a:ext cx="2304306" cy="28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t-</a:t>
            </a:r>
            <a:r>
              <a:rPr lang="ru-RU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статистика</a:t>
            </a: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: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DF2F038-BE72-8543-ABBF-A3DF573B09F1}"/>
                  </a:ext>
                </a:extLst>
              </p:cNvPr>
              <p:cNvSpPr/>
              <p:nvPr/>
            </p:nvSpPr>
            <p:spPr>
              <a:xfrm>
                <a:off x="1312191" y="2267742"/>
                <a:ext cx="1980029" cy="979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DF2F038-BE72-8543-ABBF-A3DF573B0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191" y="2267742"/>
                <a:ext cx="1980029" cy="979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B2A656D4-94B1-754C-8364-BE98CC5FD4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531" y="3501008"/>
                <a:ext cx="7560840" cy="194062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sym typeface="MyriadPro-Regular"/>
                  </a:rPr>
                  <a:t>Гипотеза отвергается, если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ar-AE" sz="2400" dirty="0">
                  <a:solidFill>
                    <a:srgbClr val="3A3A3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 аналогии можно проверять гипотезы против других альтернатив</a:t>
                </a:r>
              </a:p>
            </p:txBody>
          </p:sp>
        </mc:Choice>
        <mc:Fallback xmlns="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B2A656D4-94B1-754C-8364-BE98CC5F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1" y="3501008"/>
                <a:ext cx="7560840" cy="1940626"/>
              </a:xfrm>
              <a:prstGeom prst="rect">
                <a:avLst/>
              </a:prstGeom>
              <a:blipFill>
                <a:blip r:embed="rId7"/>
                <a:stretch>
                  <a:fillRect l="-2258" t="-4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5BDBF1A5-B614-44DA-8FFC-577675D2B688}"/>
              </a:ext>
            </a:extLst>
          </p:cNvPr>
          <p:cNvSpPr txBox="1"/>
          <p:nvPr/>
        </p:nvSpPr>
        <p:spPr>
          <a:xfrm>
            <a:off x="467544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dirty="0">
                <a:solidFill>
                  <a:srgbClr val="28516A"/>
                </a:solidFill>
              </a:rPr>
              <a:t>http://quantile.ru/03/03-SA.pdf</a:t>
            </a:r>
          </a:p>
        </p:txBody>
      </p:sp>
    </p:spTree>
    <p:extLst>
      <p:ext uri="{BB962C8B-B14F-4D97-AF65-F5344CB8AC3E}">
        <p14:creationId xmlns:p14="http://schemas.microsoft.com/office/powerpoint/2010/main" val="334183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568952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Критерии знаков</a:t>
            </a:r>
          </a:p>
        </p:txBody>
      </p:sp>
    </p:spTree>
    <p:extLst>
      <p:ext uri="{BB962C8B-B14F-4D97-AF65-F5344CB8AC3E}">
        <p14:creationId xmlns:p14="http://schemas.microsoft.com/office/powerpoint/2010/main" val="11734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Проверка гипотез при помощи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0" name="Выборка:">
            <a:extLst>
              <a:ext uri="{FF2B5EF4-FFF2-40B4-BE49-F238E27FC236}">
                <a16:creationId xmlns:a16="http://schemas.microsoft.com/office/drawing/2014/main" id="{CA5C4A86-B6BE-5248-B7B7-E051CBA7B135}"/>
              </a:ext>
            </a:extLst>
          </p:cNvPr>
          <p:cNvSpPr txBox="1"/>
          <p:nvPr/>
        </p:nvSpPr>
        <p:spPr>
          <a:xfrm>
            <a:off x="5149547" y="1940425"/>
            <a:ext cx="2304306" cy="2859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 err="1">
                <a:solidFill>
                  <a:srgbClr val="373737"/>
                </a:solidFill>
                <a:latin typeface="MyriadPro-Regular"/>
                <a:sym typeface="MyriadPro-Regular"/>
              </a:rPr>
              <a:t>Бутстрап</a:t>
            </a:r>
            <a:r>
              <a:rPr lang="ru-RU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-аналог</a:t>
            </a: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: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/>
              <p:nvPr/>
            </p:nvSpPr>
            <p:spPr>
              <a:xfrm>
                <a:off x="612000" y="720000"/>
                <a:ext cx="1690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1CED62E-710B-5C4B-AAF8-A6FDCEB1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1690206" cy="461665"/>
              </a:xfrm>
              <a:prstGeom prst="rect">
                <a:avLst/>
              </a:prstGeom>
              <a:blipFill>
                <a:blip r:embed="rId3"/>
                <a:stretch>
                  <a:fillRect l="-719"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46FB2-6146-A943-B58B-D9BED18597FD}"/>
                  </a:ext>
                </a:extLst>
              </p:cNvPr>
              <p:cNvSpPr/>
              <p:nvPr/>
            </p:nvSpPr>
            <p:spPr>
              <a:xfrm>
                <a:off x="612000" y="1260000"/>
                <a:ext cx="1708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46FB2-6146-A943-B58B-D9BED1859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1708481" cy="461665"/>
              </a:xfrm>
              <a:prstGeom prst="rect">
                <a:avLst/>
              </a:prstGeom>
              <a:blipFill>
                <a:blip r:embed="rId4"/>
                <a:stretch>
                  <a:fillRect l="-712"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F21E52-DBA6-5244-975C-3E97C1E0D13E}"/>
                  </a:ext>
                </a:extLst>
              </p:cNvPr>
              <p:cNvSpPr/>
              <p:nvPr/>
            </p:nvSpPr>
            <p:spPr>
              <a:xfrm>
                <a:off x="5243397" y="2267742"/>
                <a:ext cx="2116605" cy="979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F21E52-DBA6-5244-975C-3E97C1E0D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397" y="2267742"/>
                <a:ext cx="2116605" cy="9790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Выборка:">
            <a:extLst>
              <a:ext uri="{FF2B5EF4-FFF2-40B4-BE49-F238E27FC236}">
                <a16:creationId xmlns:a16="http://schemas.microsoft.com/office/drawing/2014/main" id="{472F64CF-17A7-0642-B516-2941CD3A4003}"/>
              </a:ext>
            </a:extLst>
          </p:cNvPr>
          <p:cNvSpPr txBox="1"/>
          <p:nvPr/>
        </p:nvSpPr>
        <p:spPr>
          <a:xfrm>
            <a:off x="1457103" y="1942861"/>
            <a:ext cx="2304306" cy="28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9525" lvl="2" defTabSz="457200">
              <a:lnSpc>
                <a:spcPct val="6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t-</a:t>
            </a:r>
            <a:r>
              <a:rPr lang="ru-RU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статистика</a:t>
            </a:r>
            <a:r>
              <a:rPr lang="en-US" sz="2400" dirty="0">
                <a:solidFill>
                  <a:srgbClr val="373737"/>
                </a:solidFill>
                <a:latin typeface="MyriadPro-Regular"/>
                <a:sym typeface="MyriadPro-Regular"/>
              </a:rPr>
              <a:t>:</a:t>
            </a:r>
            <a:endParaRPr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DF2F038-BE72-8543-ABBF-A3DF573B09F1}"/>
                  </a:ext>
                </a:extLst>
              </p:cNvPr>
              <p:cNvSpPr/>
              <p:nvPr/>
            </p:nvSpPr>
            <p:spPr>
              <a:xfrm>
                <a:off x="1312191" y="2267742"/>
                <a:ext cx="1980029" cy="979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DF2F038-BE72-8543-ABBF-A3DF573B0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191" y="2267742"/>
                <a:ext cx="1980029" cy="979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B2A656D4-94B1-754C-8364-BE98CC5FD4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531" y="3501008"/>
                <a:ext cx="7560840" cy="194062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sym typeface="MyriadPro-Regular"/>
                  </a:rPr>
                  <a:t>Гипотеза отвергается, если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ar-AE" sz="2400" dirty="0">
                  <a:solidFill>
                    <a:srgbClr val="3A3A3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 аналогии можно проверять гипотезы против других альтернатив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Для более сложных гипотез есть специальные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бутстраповские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алгоритмы проверки</a:t>
                </a:r>
              </a:p>
            </p:txBody>
          </p:sp>
        </mc:Choice>
        <mc:Fallback xmlns="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B2A656D4-94B1-754C-8364-BE98CC5F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1" y="3501008"/>
                <a:ext cx="7560840" cy="1940626"/>
              </a:xfrm>
              <a:prstGeom prst="rect">
                <a:avLst/>
              </a:prstGeom>
              <a:blipFill>
                <a:blip r:embed="rId7"/>
                <a:stretch>
                  <a:fillRect l="-2258" t="-4389" b="-275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5BDBF1A5-B614-44DA-8FFC-577675D2B688}"/>
              </a:ext>
            </a:extLst>
          </p:cNvPr>
          <p:cNvSpPr txBox="1"/>
          <p:nvPr/>
        </p:nvSpPr>
        <p:spPr>
          <a:xfrm>
            <a:off x="467544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dirty="0">
                <a:solidFill>
                  <a:srgbClr val="28516A"/>
                </a:solidFill>
              </a:rPr>
              <a:t>http://quantile.ru/03/03-SA.pdf</a:t>
            </a:r>
          </a:p>
        </p:txBody>
      </p:sp>
    </p:spTree>
    <p:extLst>
      <p:ext uri="{BB962C8B-B14F-4D97-AF65-F5344CB8AC3E}">
        <p14:creationId xmlns:p14="http://schemas.microsoft.com/office/powerpoint/2010/main" val="48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1FD164-EEAD-9940-B1A2-1FD9813E38BF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632848" cy="5714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</a:t>
            </a:r>
            <a:r>
              <a:rPr lang="ru-RU" sz="2400" dirty="0" err="1">
                <a:solidFill>
                  <a:srgbClr val="373737"/>
                </a:solidFill>
              </a:rPr>
              <a:t>бутстрап</a:t>
            </a:r>
            <a:r>
              <a:rPr lang="ru-RU" sz="2400" dirty="0">
                <a:solidFill>
                  <a:srgbClr val="373737"/>
                </a:solidFill>
              </a:rPr>
              <a:t> сработал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выборка должна быть репрезентативной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7141F07-3D05-8B47-A89D-F6B19D12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Проблемы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23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1FD164-EEAD-9940-B1A2-1FD9813E38BF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632848" cy="5714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</a:t>
            </a:r>
            <a:r>
              <a:rPr lang="ru-RU" sz="2400" dirty="0" err="1">
                <a:solidFill>
                  <a:srgbClr val="373737"/>
                </a:solidFill>
              </a:rPr>
              <a:t>бутстрап</a:t>
            </a:r>
            <a:r>
              <a:rPr lang="ru-RU" sz="2400" dirty="0">
                <a:solidFill>
                  <a:srgbClr val="373737"/>
                </a:solidFill>
              </a:rPr>
              <a:t> сработал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выборка должна быть репрезентативной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исходная выборка маленькая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 err="1">
                <a:solidFill>
                  <a:srgbClr val="373737"/>
                </a:solidFill>
              </a:rPr>
              <a:t>бутстраповский</a:t>
            </a:r>
            <a:r>
              <a:rPr lang="ru-RU" sz="2400" dirty="0">
                <a:solidFill>
                  <a:srgbClr val="373737"/>
                </a:solidFill>
              </a:rPr>
              <a:t> доверительный интервал будет уже аналитического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так как в выборке недостаточно </a:t>
            </a: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неопределенности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7141F07-3D05-8B47-A89D-F6B19D12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Проблемы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0BE71C-1622-4242-BE8D-7913DB354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1628800"/>
            <a:ext cx="8308769" cy="29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892244" cy="38164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 данных есть структура (регрессия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временные ряды)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нужно устроить так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учитывать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её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разные виды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бутстрапа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892244" cy="3816424"/>
              </a:xfrm>
              <a:prstGeom prst="rect">
                <a:avLst/>
              </a:prstGeom>
              <a:blipFill>
                <a:blip r:embed="rId3"/>
                <a:stretch>
                  <a:fillRect l="-2162" t="-22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7141F07-3D05-8B47-A89D-F6B19D12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Проблемы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892244" cy="45092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 данных есть структура (регрессия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временные ряды)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нужно устроить так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учитывать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её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разные виды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ненадёжно работает в хвостах распределения из-за маленького числа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можем хорошо оценить медиану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 не </a:t>
                </a:r>
                <a:r>
                  <a:rPr lang="en-US" sz="2400" dirty="0">
                    <a:solidFill>
                      <a:srgbClr val="373737"/>
                    </a:solidFill>
                  </a:rPr>
                  <a:t>99%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квантиль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892244" cy="4509200"/>
              </a:xfrm>
              <a:prstGeom prst="rect">
                <a:avLst/>
              </a:prstGeom>
              <a:blipFill>
                <a:blip r:embed="rId3"/>
                <a:stretch>
                  <a:fillRect l="-2162" t="-1892" r="-2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7141F07-3D05-8B47-A89D-F6B19D12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Проблемы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892244" cy="38164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 данных есть структура (регрессия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временные ряды)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нужно устроить так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учитывать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её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разные виды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ненадёжно работает в хвостах распределения из-за маленького числа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можем хорошо оценить медиану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 не </a:t>
                </a:r>
                <a:r>
                  <a:rPr lang="en-US" sz="2400" dirty="0">
                    <a:solidFill>
                      <a:srgbClr val="373737"/>
                    </a:solidFill>
                  </a:rPr>
                  <a:t>99%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квантиль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у распределения тяжёлые хвосты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может работать некорректно и в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средиземье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B1FD164-EEAD-9940-B1A2-1FD9813E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892244" cy="3816424"/>
              </a:xfrm>
              <a:prstGeom prst="rect">
                <a:avLst/>
              </a:prstGeom>
              <a:blipFill>
                <a:blip r:embed="rId3"/>
                <a:stretch>
                  <a:fillRect l="-2162" t="-2236" r="-2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7141F07-3D05-8B47-A89D-F6B19D12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Проблемы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процентов выборки берем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159501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Винни-Пуха есть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песенок (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кричалок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вопелок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пыхтелок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сопелок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).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Каждый день он поёт одну равновероятно наугад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Одну и ту же песенку он может петь несколько раз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среднем песенок не будут спеты ни разу за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дней?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1595015"/>
              </a:xfrm>
              <a:prstGeom prst="rect">
                <a:avLst/>
              </a:prstGeom>
              <a:blipFill>
                <a:blip r:embed="rId3"/>
                <a:stretch>
                  <a:fillRect l="-2188" t="-5344" r="-1896" b="-3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3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процентов выборки берем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BBA50E8A-17F1-2547-A32D-5363FB37F2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7560840" cy="324036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Вероятность конкретной песенки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BBA50E8A-17F1-2547-A32D-5363FB37F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7560840" cy="3240360"/>
              </a:xfrm>
              <a:prstGeom prst="rect">
                <a:avLst/>
              </a:prstGeom>
              <a:blipFill>
                <a:blip r:embed="rId4"/>
                <a:stretch>
                  <a:fillRect l="-2256" t="-5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B0B6B152-1302-45DC-8AE6-8151DEB6EC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159501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Винни-Пуха есть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песенок (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кричалок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вопелок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пыхтелок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сопелок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).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Каждый день он поёт одну равновероятно наугад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Одну и ту же песенку он может петь несколько раз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среднем песенок не будут спеты ни разу за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дней?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B0B6B152-1302-45DC-8AE6-8151DEB6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1595015"/>
              </a:xfrm>
              <a:prstGeom prst="rect">
                <a:avLst/>
              </a:prstGeom>
              <a:blipFill>
                <a:blip r:embed="rId5"/>
                <a:stretch>
                  <a:fillRect l="-2188" t="-5344" r="-1896" b="-3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57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процентов выборки берем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BBA50E8A-17F1-2547-A32D-5363FB37F2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7560840" cy="324036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Вероятность конкретной песенки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конкретный день не споёт эту песенку с вероятностью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BBA50E8A-17F1-2547-A32D-5363FB37F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7560840" cy="3240360"/>
              </a:xfrm>
              <a:prstGeom prst="rect">
                <a:avLst/>
              </a:prstGeom>
              <a:blipFill>
                <a:blip r:embed="rId4"/>
                <a:stretch>
                  <a:fillRect l="-2256" t="-5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0888B03-DFA3-4E3B-BE5A-DF4939A77E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159501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Винни-Пуха есть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песенок (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кричалок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вопелок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пыхтелок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сопелок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).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Каждый день он поёт одну равновероятно наугад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Одну и ту же песенку он может петь несколько раз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среднем песенок не будут спеты ни разу за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дней?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0888B03-DFA3-4E3B-BE5A-DF4939A77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1595015"/>
              </a:xfrm>
              <a:prstGeom prst="rect">
                <a:avLst/>
              </a:prstGeom>
              <a:blipFill>
                <a:blip r:embed="rId5"/>
                <a:stretch>
                  <a:fillRect l="-2188" t="-5344" r="-1896" b="-3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0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процентов выборки берем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BBA50E8A-17F1-2547-A32D-5363FB37F2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7560840" cy="324036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Вероятность конкретной песенки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конкретный день не споёт эту песенку с вероятностью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Не споёт песенку ни разу с вероятностью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f>
                              <m:f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≈0.37 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при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BBA50E8A-17F1-2547-A32D-5363FB37F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7560840" cy="3240360"/>
              </a:xfrm>
              <a:prstGeom prst="rect">
                <a:avLst/>
              </a:prstGeom>
              <a:blipFill>
                <a:blip r:embed="rId4"/>
                <a:stretch>
                  <a:fillRect l="-2256" t="-5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BAE1A3A-D962-4732-8610-CADCE4AB41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159501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Винни-Пуха есть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песенок (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кричалок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вопелок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пыхтелок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сопелок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).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Каждый день он поёт одну равновероятно наугад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Одну и ту же песенку он может петь несколько раз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среднем песенок не будут спеты ни разу за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дней?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BAE1A3A-D962-4732-8610-CADCE4AB4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1595015"/>
              </a:xfrm>
              <a:prstGeom prst="rect">
                <a:avLst/>
              </a:prstGeom>
              <a:blipFill>
                <a:blip r:embed="rId5"/>
                <a:stretch>
                  <a:fillRect l="-2188" t="-5344" r="-1896" b="-3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41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452109" cy="48828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Превратим выборку в нули и единицы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Идея критерия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75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18774" cy="96667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песенка не была ни разу спета за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18774" cy="966670"/>
              </a:xfrm>
              <a:prstGeom prst="rect">
                <a:avLst/>
              </a:prstGeom>
              <a:blipFill>
                <a:blip r:embed="rId3"/>
                <a:stretch>
                  <a:fillRect l="-2076" t="-8805" r="-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834D582E-C945-3D43-A43F-B83A5CF113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2307954"/>
                  </p:ext>
                </p:extLst>
              </p:nvPr>
            </p:nvGraphicFramePr>
            <p:xfrm>
              <a:off x="2411760" y="1805194"/>
              <a:ext cx="3614612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834D582E-C945-3D43-A43F-B83A5CF113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2307954"/>
                  </p:ext>
                </p:extLst>
              </p:nvPr>
            </p:nvGraphicFramePr>
            <p:xfrm>
              <a:off x="2411760" y="1805194"/>
              <a:ext cx="3614612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1751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095" r="-9166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789" r="-1316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333" r="-11751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095" t="-101333" r="-9166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789" t="-101333" r="-1316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616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18774" cy="96667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песенка не была ни разу спета за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18774" cy="966670"/>
              </a:xfrm>
              <a:prstGeom prst="rect">
                <a:avLst/>
              </a:prstGeom>
              <a:blipFill>
                <a:blip r:embed="rId3"/>
                <a:stretch>
                  <a:fillRect l="-2076" t="-8805" r="-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834D582E-C945-3D43-A43F-B83A5CF113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7703211"/>
                  </p:ext>
                </p:extLst>
              </p:nvPr>
            </p:nvGraphicFramePr>
            <p:xfrm>
              <a:off x="2411760" y="1805194"/>
              <a:ext cx="3614612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834D582E-C945-3D43-A43F-B83A5CF113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7703211"/>
                  </p:ext>
                </p:extLst>
              </p:nvPr>
            </p:nvGraphicFramePr>
            <p:xfrm>
              <a:off x="2411760" y="1805194"/>
              <a:ext cx="3614612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1751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095" r="-9166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789" r="-1316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333" r="-11751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095" t="-101333" r="-9166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789" t="-101333" r="-1316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EA3AD457-4655-7741-B0CB-19827858D4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8218774" cy="18532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число песенок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которое Винни-Пух ни разу не споёт за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</a:t>
                </a: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EA3AD457-4655-7741-B0CB-19827858D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8218774" cy="1853265"/>
              </a:xfrm>
              <a:prstGeom prst="rect">
                <a:avLst/>
              </a:prstGeom>
              <a:blipFill>
                <a:blip r:embed="rId5"/>
                <a:stretch>
                  <a:fillRect l="-2076" t="-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90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18774" cy="96667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песенка не была ни разу спета за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18774" cy="966670"/>
              </a:xfrm>
              <a:prstGeom prst="rect">
                <a:avLst/>
              </a:prstGeom>
              <a:blipFill>
                <a:blip r:embed="rId3"/>
                <a:stretch>
                  <a:fillRect l="-2076" t="-8805" r="-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EA3AD457-4655-7741-B0CB-19827858D4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8218774" cy="18532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число песенок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которое Винни-Пух ни разу не споёт за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)=0.37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EA3AD457-4655-7741-B0CB-19827858D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8218774" cy="1853265"/>
              </a:xfrm>
              <a:prstGeom prst="rect">
                <a:avLst/>
              </a:prstGeom>
              <a:blipFill>
                <a:blip r:embed="rId5"/>
                <a:stretch>
                  <a:fillRect l="-2076" t="-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94560F55-56F1-4E6C-8F36-6148366ED6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3395939"/>
                  </p:ext>
                </p:extLst>
              </p:nvPr>
            </p:nvGraphicFramePr>
            <p:xfrm>
              <a:off x="2411760" y="1805194"/>
              <a:ext cx="3614612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94560F55-56F1-4E6C-8F36-6148366ED6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3395939"/>
                  </p:ext>
                </p:extLst>
              </p:nvPr>
            </p:nvGraphicFramePr>
            <p:xfrm>
              <a:off x="2411760" y="1805194"/>
              <a:ext cx="3614612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11751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3095" r="-9166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0789" r="-1316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1333" r="-11751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3095" t="-101333" r="-9166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0789" t="-101333" r="-1316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729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18774" cy="96667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песенка не была ни разу спета за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18774" cy="966670"/>
              </a:xfrm>
              <a:prstGeom prst="rect">
                <a:avLst/>
              </a:prstGeom>
              <a:blipFill>
                <a:blip r:embed="rId3"/>
                <a:stretch>
                  <a:fillRect l="-2076" t="-8805" r="-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EA3AD457-4655-7741-B0CB-19827858D4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8218774" cy="18532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число песенок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которое Винни-Пух ни разу не споёт за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дней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)=0.37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EA3AD457-4655-7741-B0CB-19827858D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8218774" cy="1853265"/>
              </a:xfrm>
              <a:prstGeom prst="rect">
                <a:avLst/>
              </a:prstGeom>
              <a:blipFill>
                <a:blip r:embed="rId5"/>
                <a:stretch>
                  <a:fillRect l="-2076" t="-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">
            <a:extLst>
              <a:ext uri="{FF2B5EF4-FFF2-40B4-BE49-F238E27FC236}">
                <a16:creationId xmlns:a16="http://schemas.microsoft.com/office/drawing/2014/main" id="{89C7CF58-EA4C-EB41-BC94-4B442CC57B53}"/>
              </a:ext>
            </a:extLst>
          </p:cNvPr>
          <p:cNvSpPr/>
          <p:nvPr/>
        </p:nvSpPr>
        <p:spPr>
          <a:xfrm>
            <a:off x="1259632" y="4976240"/>
            <a:ext cx="6624786" cy="104504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4B1812-4DC6-6248-A2D9-3A0EFA3B7B07}"/>
                  </a:ext>
                </a:extLst>
              </p:cNvPr>
              <p:cNvSpPr txBox="1"/>
              <p:nvPr/>
            </p:nvSpPr>
            <p:spPr>
              <a:xfrm>
                <a:off x="1907704" y="5066240"/>
                <a:ext cx="6192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В одной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бутстраповской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выборке будет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в среднем оказываться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63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наблюдений </a:t>
                </a:r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4B1812-4DC6-6248-A2D9-3A0EFA3B7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066240"/>
                <a:ext cx="6192688" cy="830997"/>
              </a:xfrm>
              <a:prstGeom prst="rect">
                <a:avLst/>
              </a:prstGeom>
              <a:blipFill>
                <a:blip r:embed="rId6"/>
                <a:stretch>
                  <a:fillRect l="-1575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hape">
            <a:extLst>
              <a:ext uri="{FF2B5EF4-FFF2-40B4-BE49-F238E27FC236}">
                <a16:creationId xmlns:a16="http://schemas.microsoft.com/office/drawing/2014/main" id="{C68CF6FE-0E27-734E-88E4-C1F3608DEF83}"/>
              </a:ext>
            </a:extLst>
          </p:cNvPr>
          <p:cNvSpPr/>
          <p:nvPr/>
        </p:nvSpPr>
        <p:spPr>
          <a:xfrm>
            <a:off x="1475556" y="5156240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773188BE-A67A-4A6E-882D-BB95AEE3D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3395939"/>
                  </p:ext>
                </p:extLst>
              </p:nvPr>
            </p:nvGraphicFramePr>
            <p:xfrm>
              <a:off x="2411760" y="1805194"/>
              <a:ext cx="3614612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773188BE-A67A-4A6E-882D-BB95AEE3D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3395939"/>
                  </p:ext>
                </p:extLst>
              </p:nvPr>
            </p:nvGraphicFramePr>
            <p:xfrm>
              <a:off x="2411760" y="1805194"/>
              <a:ext cx="3614612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828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950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6824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11751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63095" r="-9166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0789" r="-1316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1333" r="-11751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63095" t="-101333" r="-9166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0789" t="-101333" r="-1316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48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1FD164-EEAD-9940-B1A2-1FD9813E38BF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560840" cy="5472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Бутстрап</a:t>
            </a:r>
            <a:r>
              <a:rPr lang="ru-RU" sz="2400" dirty="0">
                <a:solidFill>
                  <a:srgbClr val="373737"/>
                </a:solidFill>
              </a:rPr>
              <a:t> – это метод получения критических значений статистики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Процедура может требовать много времени для оценки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При некоторых ограничениях </a:t>
            </a:r>
            <a:r>
              <a:rPr lang="ru-RU" sz="2400" dirty="0" err="1">
                <a:solidFill>
                  <a:srgbClr val="373737"/>
                </a:solidFill>
              </a:rPr>
              <a:t>бутстрап</a:t>
            </a:r>
            <a:r>
              <a:rPr lang="ru-RU" sz="2400" dirty="0">
                <a:solidFill>
                  <a:srgbClr val="373737"/>
                </a:solidFill>
              </a:rPr>
              <a:t> даёт состоятельные оценки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 не в общем случае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Плохо работает для статистик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значение которых зависит от небольшого числа элементов выборки</a:t>
            </a:r>
          </a:p>
        </p:txBody>
      </p:sp>
    </p:spTree>
    <p:extLst>
      <p:ext uri="{BB962C8B-B14F-4D97-AF65-F5344CB8AC3E}">
        <p14:creationId xmlns:p14="http://schemas.microsoft.com/office/powerpoint/2010/main" val="8298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432049" y="144016"/>
            <a:ext cx="8604447" cy="62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57203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Функция распределения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A1BBBD-B779-9246-A5BC-0F843503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97" y="2725382"/>
            <a:ext cx="6421066" cy="3404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6729B6C-B316-C540-A511-5112C6B7E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720000"/>
                <a:ext cx="8424936" cy="8211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6729B6C-B316-C540-A511-5112C6B7E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0000"/>
                <a:ext cx="8424936" cy="821144"/>
              </a:xfrm>
              <a:prstGeom prst="rect">
                <a:avLst/>
              </a:prstGeom>
              <a:blipFill>
                <a:blip r:embed="rId5"/>
                <a:stretch>
                  <a:fillRect l="-2171" t="-10370" b="-12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366BB19-6235-5440-84B3-E1CFC3E11E56}"/>
                  </a:ext>
                </a:extLst>
              </p:cNvPr>
              <p:cNvSpPr/>
              <p:nvPr/>
            </p:nvSpPr>
            <p:spPr>
              <a:xfrm>
                <a:off x="991597" y="1688077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плотность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366BB19-6235-5440-84B3-E1CFC3E11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97" y="1688077"/>
                <a:ext cx="7160806" cy="8903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1A040BD-8772-464A-BF45-1F9E418BC6C0}"/>
              </a:ext>
            </a:extLst>
          </p:cNvPr>
          <p:cNvCxnSpPr>
            <a:cxnSpLocks/>
          </p:cNvCxnSpPr>
          <p:nvPr/>
        </p:nvCxnSpPr>
        <p:spPr>
          <a:xfrm>
            <a:off x="2915816" y="4797152"/>
            <a:ext cx="216024" cy="504057"/>
          </a:xfrm>
          <a:prstGeom prst="straightConnector1">
            <a:avLst/>
          </a:prstGeom>
          <a:ln w="19050">
            <a:solidFill>
              <a:srgbClr val="0059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/>
              <p:nvPr/>
            </p:nvSpPr>
            <p:spPr>
              <a:xfrm>
                <a:off x="1979712" y="4169710"/>
                <a:ext cx="15031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69710"/>
                <a:ext cx="15031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/>
              <p:nvPr/>
            </p:nvSpPr>
            <p:spPr>
              <a:xfrm>
                <a:off x="3707904" y="4797152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797152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3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1F8E83-B0B5-455B-A59A-A4F3569EF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334" y="2708668"/>
            <a:ext cx="6452592" cy="34208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/>
              <p:nvPr/>
            </p:nvSpPr>
            <p:spPr>
              <a:xfrm>
                <a:off x="2192356" y="3685888"/>
                <a:ext cx="15031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356" y="3685888"/>
                <a:ext cx="150310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/>
              <p:nvPr/>
            </p:nvSpPr>
            <p:spPr>
              <a:xfrm>
                <a:off x="4610828" y="468941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828" y="4689414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DE6FD05-1695-4C4A-8AE4-F561A4B340E0}"/>
              </a:ext>
            </a:extLst>
          </p:cNvPr>
          <p:cNvCxnSpPr>
            <a:cxnSpLocks/>
          </p:cNvCxnSpPr>
          <p:nvPr/>
        </p:nvCxnSpPr>
        <p:spPr>
          <a:xfrm flipH="1">
            <a:off x="1691680" y="4147553"/>
            <a:ext cx="2880321" cy="0"/>
          </a:xfrm>
          <a:prstGeom prst="line">
            <a:avLst/>
          </a:prstGeom>
          <a:ln w="25400">
            <a:solidFill>
              <a:srgbClr val="2459A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D938FBB-C81E-234E-96FC-EC3FC427DE0C}"/>
              </a:ext>
            </a:extLst>
          </p:cNvPr>
          <p:cNvCxnSpPr>
            <a:cxnSpLocks/>
          </p:cNvCxnSpPr>
          <p:nvPr/>
        </p:nvCxnSpPr>
        <p:spPr>
          <a:xfrm flipV="1">
            <a:off x="4586745" y="4147554"/>
            <a:ext cx="0" cy="1441686"/>
          </a:xfrm>
          <a:prstGeom prst="line">
            <a:avLst/>
          </a:prstGeom>
          <a:ln w="25400">
            <a:solidFill>
              <a:srgbClr val="2459A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5">
                <a:extLst>
                  <a:ext uri="{FF2B5EF4-FFF2-40B4-BE49-F238E27FC236}">
                    <a16:creationId xmlns:a16="http://schemas.microsoft.com/office/drawing/2014/main" id="{45C2663D-C12F-4FB2-BB1C-1F9562C86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720000"/>
                <a:ext cx="8424936" cy="8211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" name="Объект 5">
                <a:extLst>
                  <a:ext uri="{FF2B5EF4-FFF2-40B4-BE49-F238E27FC236}">
                    <a16:creationId xmlns:a16="http://schemas.microsoft.com/office/drawing/2014/main" id="{45C2663D-C12F-4FB2-BB1C-1F9562C8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0000"/>
                <a:ext cx="8424936" cy="821144"/>
              </a:xfrm>
              <a:prstGeom prst="rect">
                <a:avLst/>
              </a:prstGeom>
              <a:blipFill>
                <a:blip r:embed="rId8"/>
                <a:stretch>
                  <a:fillRect l="-2171" t="-10370" b="-12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D8C56A-BE83-4B4D-98A6-0DED02CE3057}"/>
                  </a:ext>
                </a:extLst>
              </p:cNvPr>
              <p:cNvSpPr/>
              <p:nvPr/>
            </p:nvSpPr>
            <p:spPr>
              <a:xfrm>
                <a:off x="991597" y="1688077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−плотность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D8C56A-BE83-4B4D-98A6-0DED02CE3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97" y="1688077"/>
                <a:ext cx="7160806" cy="8903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66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720000"/>
                <a:ext cx="8136904" cy="492418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0000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2247" t="-17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1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720000"/>
                <a:ext cx="8136904" cy="492418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Эмпирическая функция распределения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для каждого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частоту события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то есть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</m:acc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где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]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индикаторная 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0000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2247" t="-1733" b="-12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5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452109" cy="48828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Превратим выборку в нули и единицы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Часть информации о выборке мы теряем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Идея критерия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5421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40D92F-13B9-B14E-B9CC-C25F9C72F7DF}"/>
              </a:ext>
            </a:extLst>
          </p:cNvPr>
          <p:cNvSpPr/>
          <p:nvPr/>
        </p:nvSpPr>
        <p:spPr>
          <a:xfrm>
            <a:off x="612000" y="720000"/>
            <a:ext cx="8318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Чем больше выборка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тем чаще ступеньки </a:t>
            </a:r>
            <a:br>
              <a:rPr lang="ru-RU" sz="2400" dirty="0">
                <a:solidFill>
                  <a:srgbClr val="373737"/>
                </a:solidFill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sym typeface="MyriadPro-Regular"/>
              </a:rPr>
              <a:t>и тем больше эмпирическая функция распределения </a:t>
            </a:r>
            <a:br>
              <a:rPr lang="ru-RU" sz="2400" dirty="0">
                <a:solidFill>
                  <a:srgbClr val="373737"/>
                </a:solidFill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sym typeface="MyriadPro-Regular"/>
              </a:rPr>
              <a:t>похожа на теоретическую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F55FC2-17DF-4541-9453-CC977D1A9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3" y="2055554"/>
            <a:ext cx="831843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4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5310D46-CF58-4DB6-ADC0-4D36FBD3AB20}"/>
              </a:ext>
            </a:extLst>
          </p:cNvPr>
          <p:cNvGrpSpPr/>
          <p:nvPr/>
        </p:nvGrpSpPr>
        <p:grpSpPr>
          <a:xfrm>
            <a:off x="2453834" y="1988840"/>
            <a:ext cx="4236332" cy="2520280"/>
            <a:chOff x="2453834" y="2168860"/>
            <a:chExt cx="4236332" cy="2520280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4BBE88A0-62B1-1F47-9C3F-73003D9973F6}"/>
                </a:ext>
              </a:extLst>
            </p:cNvPr>
            <p:cNvGrpSpPr/>
            <p:nvPr/>
          </p:nvGrpSpPr>
          <p:grpSpPr>
            <a:xfrm>
              <a:off x="2453834" y="2168860"/>
              <a:ext cx="4236332" cy="2520280"/>
              <a:chOff x="2453834" y="3586076"/>
              <a:chExt cx="4236332" cy="2259552"/>
            </a:xfrm>
          </p:grpSpPr>
          <p:sp>
            <p:nvSpPr>
              <p:cNvPr id="6" name="Rectangle">
                <a:extLst>
                  <a:ext uri="{FF2B5EF4-FFF2-40B4-BE49-F238E27FC236}">
                    <a16:creationId xmlns:a16="http://schemas.microsoft.com/office/drawing/2014/main" id="{EDA98ADF-3DCD-3D41-8566-1F51352497FD}"/>
                  </a:ext>
                </a:extLst>
              </p:cNvPr>
              <p:cNvSpPr/>
              <p:nvPr/>
            </p:nvSpPr>
            <p:spPr>
              <a:xfrm>
                <a:off x="2453834" y="3586076"/>
                <a:ext cx="4236332" cy="2259552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 w="12700">
                <a:miter lim="400000"/>
              </a:ln>
              <a:effectLst/>
            </p:spPr>
            <p:txBody>
              <a:bodyPr lIns="24207" tIns="24207" rIns="24207" bIns="24207" anchor="ctr"/>
              <a:lstStyle/>
              <a:p>
                <a:pPr algn="ctr"/>
                <a:endParaRPr sz="1600" dirty="0">
                  <a:latin typeface="DIN Alternate Bold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0EE4E3-77BB-AB4F-9182-22682C2553A1}"/>
                  </a:ext>
                </a:extLst>
              </p:cNvPr>
              <p:cNvSpPr txBox="1"/>
              <p:nvPr/>
            </p:nvSpPr>
            <p:spPr>
              <a:xfrm>
                <a:off x="2879702" y="4885520"/>
                <a:ext cx="3384596" cy="745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Какими свойствами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она обладает?</a:t>
                </a:r>
              </a:p>
            </p:txBody>
          </p: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E9AB4DF-18E1-3F46-A426-C4D0CE1E4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7650" y="2433982"/>
              <a:ext cx="1028700" cy="1028700"/>
            </a:xfrm>
            <a:prstGeom prst="rect">
              <a:avLst/>
            </a:prstGeom>
            <a:noFill/>
            <a:ln w="12700">
              <a:miter lim="400000"/>
            </a:ln>
            <a:effectLst/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CCF6E4D-AF95-0941-8FE4-98E66B9FD17E}"/>
              </a:ext>
            </a:extLst>
          </p:cNvPr>
          <p:cNvSpPr/>
          <p:nvPr/>
        </p:nvSpPr>
        <p:spPr>
          <a:xfrm>
            <a:off x="611560" y="6138000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5B0B37-BABA-4845-B016-2995FA6CD18B}"/>
              </a:ext>
            </a:extLst>
          </p:cNvPr>
          <p:cNvSpPr/>
          <p:nvPr/>
        </p:nvSpPr>
        <p:spPr>
          <a:xfrm>
            <a:off x="611560" y="720000"/>
            <a:ext cx="8318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Эмпирическая функция распределения – статистика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оцениваемая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15610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1260000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Свойства эмпирической функции распределения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8C41-49E8-4F6E-8376-1387ED50CFCA}"/>
              </a:ext>
            </a:extLst>
          </p:cNvPr>
          <p:cNvSpPr txBox="1"/>
          <p:nvPr/>
        </p:nvSpPr>
        <p:spPr>
          <a:xfrm>
            <a:off x="612000" y="1268760"/>
            <a:ext cx="802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28516A"/>
              </a:buClr>
              <a:buFont typeface="+mj-lt"/>
              <a:buAutoNum type="arabicPeriod"/>
            </a:pPr>
            <a:r>
              <a:rPr lang="ru-RU" sz="2400" dirty="0" err="1">
                <a:solidFill>
                  <a:srgbClr val="373737"/>
                </a:solidFill>
                <a:latin typeface="Myriad Pro" panose="020B0503030403020204" pitchFamily="34" charset="0"/>
              </a:rPr>
              <a:t>Несмещённость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 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en-US" sz="2400" dirty="0">
              <a:solidFill>
                <a:srgbClr val="2459A4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4EB519E-BE41-4C7F-A47A-F3CA957676D3}"/>
                  </a:ext>
                </a:extLst>
              </p:cNvPr>
              <p:cNvSpPr/>
              <p:nvPr/>
            </p:nvSpPr>
            <p:spPr>
              <a:xfrm>
                <a:off x="3851920" y="1268760"/>
                <a:ext cx="2556213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4EB519E-BE41-4C7F-A47A-F3CA95767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268760"/>
                <a:ext cx="2556213" cy="471539"/>
              </a:xfrm>
              <a:prstGeom prst="rect">
                <a:avLst/>
              </a:prstGeom>
              <a:blipFill>
                <a:blip r:embed="rId4"/>
                <a:stretch>
                  <a:fillRect l="-716" t="-5195" r="-95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2608257-8938-41A2-86FF-ED9D8FF0328D}"/>
                  </a:ext>
                </a:extLst>
              </p:cNvPr>
              <p:cNvSpPr/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2608257-8938-41A2-86FF-ED9D8FF03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  <a:blipFill>
                <a:blip r:embed="rId4"/>
                <a:stretch>
                  <a:fillRect t="-519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5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/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  <a:blipFill>
                <a:blip r:embed="rId4"/>
                <a:stretch>
                  <a:fillRect t="-519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/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4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/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  <a:blipFill>
                <a:blip r:embed="rId4"/>
                <a:stretch>
                  <a:fillRect t="-519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/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/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94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/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  <a:blipFill>
                <a:blip r:embed="rId4"/>
                <a:stretch>
                  <a:fillRect t="-519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/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/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6968677-FAF7-4FD2-AFBC-A8248B546EDB}"/>
                  </a:ext>
                </a:extLst>
              </p:cNvPr>
              <p:cNvSpPr/>
              <p:nvPr/>
            </p:nvSpPr>
            <p:spPr>
              <a:xfrm>
                <a:off x="894261" y="1749571"/>
                <a:ext cx="534062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6968677-FAF7-4FD2-AFBC-A8248B546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1749571"/>
                <a:ext cx="5340628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6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/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  <a:blipFill>
                <a:blip r:embed="rId4"/>
                <a:stretch>
                  <a:fillRect t="-519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/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/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A9BD677-2E53-454D-8AB9-B47C3662421B}"/>
                  </a:ext>
                </a:extLst>
              </p:cNvPr>
              <p:cNvSpPr/>
              <p:nvPr/>
            </p:nvSpPr>
            <p:spPr>
              <a:xfrm>
                <a:off x="894261" y="1749571"/>
                <a:ext cx="534062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A9BD677-2E53-454D-8AB9-B47C36624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1749571"/>
                <a:ext cx="5340628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53F4CFE-C3F6-284A-8B10-46C317D53517}"/>
                  </a:ext>
                </a:extLst>
              </p:cNvPr>
              <p:cNvSpPr/>
              <p:nvPr/>
            </p:nvSpPr>
            <p:spPr>
              <a:xfrm>
                <a:off x="6056602" y="1774365"/>
                <a:ext cx="266489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53F4CFE-C3F6-284A-8B10-46C317D5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02" y="1774365"/>
                <a:ext cx="2664897" cy="1100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0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/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  <a:blipFill>
                <a:blip r:embed="rId4"/>
                <a:stretch>
                  <a:fillRect t="-519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/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/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A9BD677-2E53-454D-8AB9-B47C3662421B}"/>
                  </a:ext>
                </a:extLst>
              </p:cNvPr>
              <p:cNvSpPr/>
              <p:nvPr/>
            </p:nvSpPr>
            <p:spPr>
              <a:xfrm>
                <a:off x="894261" y="1750004"/>
                <a:ext cx="534062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A9BD677-2E53-454D-8AB9-B47C36624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1750004"/>
                <a:ext cx="5340628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53F4CFE-C3F6-284A-8B10-46C317D53517}"/>
                  </a:ext>
                </a:extLst>
              </p:cNvPr>
              <p:cNvSpPr/>
              <p:nvPr/>
            </p:nvSpPr>
            <p:spPr>
              <a:xfrm>
                <a:off x="6056602" y="1774798"/>
                <a:ext cx="266489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53F4CFE-C3F6-284A-8B10-46C317D5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02" y="1774798"/>
                <a:ext cx="2664897" cy="1100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F319199-DA44-D248-82F7-96A7C198441F}"/>
                  </a:ext>
                </a:extLst>
              </p:cNvPr>
              <p:cNvSpPr/>
              <p:nvPr/>
            </p:nvSpPr>
            <p:spPr>
              <a:xfrm>
                <a:off x="894261" y="2996952"/>
                <a:ext cx="200978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F319199-DA44-D248-82F7-96A7C1984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2996952"/>
                <a:ext cx="2009781" cy="1100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10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/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  <a:blipFill>
                <a:blip r:embed="rId4"/>
                <a:stretch>
                  <a:fillRect t="-519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/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/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F319199-DA44-D248-82F7-96A7C198441F}"/>
                  </a:ext>
                </a:extLst>
              </p:cNvPr>
              <p:cNvSpPr/>
              <p:nvPr/>
            </p:nvSpPr>
            <p:spPr>
              <a:xfrm>
                <a:off x="894261" y="2996952"/>
                <a:ext cx="200978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F319199-DA44-D248-82F7-96A7C1984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2996952"/>
                <a:ext cx="2009781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0B026B0-27FF-4349-9CBA-C5426146CD65}"/>
                  </a:ext>
                </a:extLst>
              </p:cNvPr>
              <p:cNvSpPr/>
              <p:nvPr/>
            </p:nvSpPr>
            <p:spPr>
              <a:xfrm>
                <a:off x="2904042" y="3154110"/>
                <a:ext cx="212654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0B026B0-27FF-4349-9CBA-C5426146C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42" y="3154110"/>
                <a:ext cx="2126544" cy="786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86B5C23-AE13-4D9F-9728-696F096AC679}"/>
                  </a:ext>
                </a:extLst>
              </p:cNvPr>
              <p:cNvSpPr/>
              <p:nvPr/>
            </p:nvSpPr>
            <p:spPr>
              <a:xfrm>
                <a:off x="894261" y="1750004"/>
                <a:ext cx="534062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86B5C23-AE13-4D9F-9728-696F096AC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1750004"/>
                <a:ext cx="5340628" cy="1100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6DF3080-2387-47CF-9525-51FD47858196}"/>
                  </a:ext>
                </a:extLst>
              </p:cNvPr>
              <p:cNvSpPr/>
              <p:nvPr/>
            </p:nvSpPr>
            <p:spPr>
              <a:xfrm>
                <a:off x="6056602" y="1774798"/>
                <a:ext cx="266489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6DF3080-2387-47CF-9525-51FD47858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02" y="1774798"/>
                <a:ext cx="2664897" cy="1100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00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8828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Превратим выборку в нули и единицы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Часть информации о выборке мы теряем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Но зато всегда можем воспользоваться биномиальным распределением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Идея критерия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1357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/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3AF45B2-48D8-3F4F-BA48-7C5B9930A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943120"/>
                <a:ext cx="1806905" cy="471539"/>
              </a:xfrm>
              <a:prstGeom prst="rect">
                <a:avLst/>
              </a:prstGeom>
              <a:blipFill>
                <a:blip r:embed="rId4"/>
                <a:stretch>
                  <a:fillRect t="-519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/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0C706E9-33F8-1E4C-B27E-B88592B42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28610"/>
                <a:ext cx="2920415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/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FB0C1B-5738-5048-97F4-1745A8EF2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628610"/>
                <a:ext cx="280281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60F8703-BEB7-144D-9202-EEDB3983F95E}"/>
                  </a:ext>
                </a:extLst>
              </p:cNvPr>
              <p:cNvSpPr/>
              <p:nvPr/>
            </p:nvSpPr>
            <p:spPr>
              <a:xfrm>
                <a:off x="5054815" y="3316397"/>
                <a:ext cx="10029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60F8703-BEB7-144D-9202-EEDB3983F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815" y="3316397"/>
                <a:ext cx="1002903" cy="461665"/>
              </a:xfrm>
              <a:prstGeom prst="rect">
                <a:avLst/>
              </a:prstGeom>
              <a:blipFill>
                <a:blip r:embed="rId7"/>
                <a:stretch>
                  <a:fillRect r="-1212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D41849A-10B7-4989-9935-6DCDFCC37936}"/>
                  </a:ext>
                </a:extLst>
              </p:cNvPr>
              <p:cNvSpPr/>
              <p:nvPr/>
            </p:nvSpPr>
            <p:spPr>
              <a:xfrm>
                <a:off x="894261" y="2996952"/>
                <a:ext cx="200978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D41849A-10B7-4989-9935-6DCDFCC37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2996952"/>
                <a:ext cx="2009781" cy="1100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1BA5503-324A-4581-886D-076D7542A201}"/>
                  </a:ext>
                </a:extLst>
              </p:cNvPr>
              <p:cNvSpPr/>
              <p:nvPr/>
            </p:nvSpPr>
            <p:spPr>
              <a:xfrm>
                <a:off x="2904042" y="3154110"/>
                <a:ext cx="212654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1BA5503-324A-4581-886D-076D7542A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42" y="3154110"/>
                <a:ext cx="2126544" cy="786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E55F35-A897-473C-A611-921E7387AA40}"/>
                  </a:ext>
                </a:extLst>
              </p:cNvPr>
              <p:cNvSpPr/>
              <p:nvPr/>
            </p:nvSpPr>
            <p:spPr>
              <a:xfrm>
                <a:off x="894261" y="1750004"/>
                <a:ext cx="534062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E55F35-A897-473C-A611-921E7387A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1" y="1750004"/>
                <a:ext cx="5340628" cy="1100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F7FF285-3E5A-4CE8-82F0-010EC102B438}"/>
                  </a:ext>
                </a:extLst>
              </p:cNvPr>
              <p:cNvSpPr/>
              <p:nvPr/>
            </p:nvSpPr>
            <p:spPr>
              <a:xfrm>
                <a:off x="6056602" y="1774798"/>
                <a:ext cx="266489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F7FF285-3E5A-4CE8-82F0-010EC102B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02" y="1774798"/>
                <a:ext cx="2664897" cy="11005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56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Свойства эмпирической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1268760"/>
                <a:ext cx="8025894" cy="2133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8760"/>
                <a:ext cx="8025894" cy="2133469"/>
              </a:xfrm>
              <a:prstGeom prst="rect">
                <a:avLst/>
              </a:prstGeom>
              <a:blipFill>
                <a:blip r:embed="rId4"/>
                <a:stretch>
                  <a:fillRect l="-1215" t="-2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8E60A0-7723-0149-8FC2-813004A234A2}"/>
                  </a:ext>
                </a:extLst>
              </p:cNvPr>
              <p:cNvSpPr/>
              <p:nvPr/>
            </p:nvSpPr>
            <p:spPr>
              <a:xfrm>
                <a:off x="3851920" y="1268760"/>
                <a:ext cx="2556213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8E60A0-7723-0149-8FC2-813004A23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268760"/>
                <a:ext cx="2556213" cy="471539"/>
              </a:xfrm>
              <a:prstGeom prst="rect">
                <a:avLst/>
              </a:prstGeom>
              <a:blipFill>
                <a:blip r:embed="rId5"/>
                <a:stretch>
                  <a:fillRect l="-716" t="-5195" r="-95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12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1CB185E-542D-E743-999C-A7A51222F3A3}"/>
                  </a:ext>
                </a:extLst>
              </p:cNvPr>
              <p:cNvSpPr/>
              <p:nvPr/>
            </p:nvSpPr>
            <p:spPr>
              <a:xfrm>
                <a:off x="612000" y="900000"/>
                <a:ext cx="505151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</m:acc>
                      <m:d>
                        <m:dPr>
                          <m:ctrlPr>
                            <a:rPr lang="en-US" sz="2400" b="1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1CB185E-542D-E743-999C-A7A51222F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0000"/>
                <a:ext cx="5051511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68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F92730A-3FCF-C242-9265-09DE809FFECB}"/>
                  </a:ext>
                </a:extLst>
              </p:cNvPr>
              <p:cNvSpPr/>
              <p:nvPr/>
            </p:nvSpPr>
            <p:spPr>
              <a:xfrm>
                <a:off x="612000" y="2315783"/>
                <a:ext cx="3794693" cy="809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F92730A-3FCF-C242-9265-09DE809FF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315783"/>
                <a:ext cx="3794693" cy="809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B406D70-03CE-4F5E-A507-4FCD60B1701A}"/>
                  </a:ext>
                </a:extLst>
              </p:cNvPr>
              <p:cNvSpPr/>
              <p:nvPr/>
            </p:nvSpPr>
            <p:spPr>
              <a:xfrm>
                <a:off x="612000" y="900000"/>
                <a:ext cx="505151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</m:acc>
                      <m:d>
                        <m:dPr>
                          <m:ctrlPr>
                            <a:rPr lang="en-US" sz="2400" b="1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B406D70-03CE-4F5E-A507-4FCD60B17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0000"/>
                <a:ext cx="5051511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2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6CDA88BF-DACD-4106-A993-8A40983F9F7F}"/>
              </a:ext>
            </a:extLst>
          </p:cNvPr>
          <p:cNvSpPr/>
          <p:nvPr/>
        </p:nvSpPr>
        <p:spPr>
          <a:xfrm>
            <a:off x="1907704" y="3596552"/>
            <a:ext cx="5328592" cy="80990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6B73AB-876A-C341-AC46-1199CC3874A3}"/>
                  </a:ext>
                </a:extLst>
              </p:cNvPr>
              <p:cNvSpPr txBox="1"/>
              <p:nvPr/>
            </p:nvSpPr>
            <p:spPr>
              <a:xfrm>
                <a:off x="4723267" y="2487785"/>
                <a:ext cx="2662973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i="1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при</m:t>
                    </m:r>
                    <m:r>
                      <a:rPr lang="en-US" sz="2400" i="1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b="0" dirty="0">
                    <a:solidFill>
                      <a:srgbClr val="C0504D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6B73AB-876A-C341-AC46-1199CC38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267" y="2487785"/>
                <a:ext cx="2662973" cy="465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616731C-E82B-394F-8A98-9ACE47B093A6}"/>
              </a:ext>
            </a:extLst>
          </p:cNvPr>
          <p:cNvSpPr/>
          <p:nvPr/>
        </p:nvSpPr>
        <p:spPr>
          <a:xfrm>
            <a:off x="2051720" y="3732316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По ЗБЧ наша оценка состоятельна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7F792A4-6DD6-4B92-BD5F-76F9A2CCC1A4}"/>
                  </a:ext>
                </a:extLst>
              </p:cNvPr>
              <p:cNvSpPr/>
              <p:nvPr/>
            </p:nvSpPr>
            <p:spPr>
              <a:xfrm>
                <a:off x="612000" y="2315783"/>
                <a:ext cx="3794693" cy="809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7F792A4-6DD6-4B92-BD5F-76F9A2CCC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315783"/>
                <a:ext cx="3794693" cy="8099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19AD0C6-F241-44EF-84B1-E51119FF3C3D}"/>
                  </a:ext>
                </a:extLst>
              </p:cNvPr>
              <p:cNvSpPr/>
              <p:nvPr/>
            </p:nvSpPr>
            <p:spPr>
              <a:xfrm>
                <a:off x="612000" y="900000"/>
                <a:ext cx="505151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</m:acc>
                      <m:d>
                        <m:dPr>
                          <m:ctrlPr>
                            <a:rPr lang="en-US" sz="2400" b="1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19AD0C6-F241-44EF-84B1-E51119FF3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0000"/>
                <a:ext cx="5051511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8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5FA98C-E55A-4476-A3CF-2CCF544AFC8A}"/>
                  </a:ext>
                </a:extLst>
              </p:cNvPr>
              <p:cNvSpPr txBox="1"/>
              <p:nvPr/>
            </p:nvSpPr>
            <p:spPr>
              <a:xfrm>
                <a:off x="612000" y="1260000"/>
                <a:ext cx="8025894" cy="3610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</a:t>
                </a: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нормальность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5FA98C-E55A-4476-A3CF-2CCF544A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8025894" cy="3610797"/>
              </a:xfrm>
              <a:prstGeom prst="rect">
                <a:avLst/>
              </a:prstGeom>
              <a:blipFill>
                <a:blip r:embed="rId4"/>
                <a:stretch>
                  <a:fillRect l="-1215" t="-15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Свойства эмпирической функции распределения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9022FE-5D24-428F-834C-F4354FF0DCB3}"/>
                  </a:ext>
                </a:extLst>
              </p:cNvPr>
              <p:cNvSpPr/>
              <p:nvPr/>
            </p:nvSpPr>
            <p:spPr>
              <a:xfrm>
                <a:off x="3707904" y="1260000"/>
                <a:ext cx="2556213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9022FE-5D24-428F-834C-F4354FF0D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260000"/>
                <a:ext cx="2556213" cy="471539"/>
              </a:xfrm>
              <a:prstGeom prst="rect">
                <a:avLst/>
              </a:prstGeom>
              <a:blipFill>
                <a:blip r:embed="rId5"/>
                <a:stretch>
                  <a:fillRect l="-476" t="-5195" r="-952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820D4BF-2949-4B80-BFBC-80148E256874}"/>
                  </a:ext>
                </a:extLst>
              </p:cNvPr>
              <p:cNvSpPr/>
              <p:nvPr/>
            </p:nvSpPr>
            <p:spPr>
              <a:xfrm>
                <a:off x="1764159" y="3856501"/>
                <a:ext cx="5376921" cy="85831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)~  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820D4BF-2949-4B80-BFBC-80148E256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59" y="3856501"/>
                <a:ext cx="5376921" cy="858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AB8A7B2C-F567-4DCD-937E-A00E8C505B8C}"/>
                  </a:ext>
                </a:extLst>
              </p:cNvPr>
              <p:cNvSpPr/>
              <p:nvPr/>
            </p:nvSpPr>
            <p:spPr>
              <a:xfrm>
                <a:off x="2482218" y="4020263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AB8A7B2C-F567-4DCD-937E-A00E8C505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18" y="4020263"/>
                <a:ext cx="511550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8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Свойства эмпирической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1260000"/>
                <a:ext cx="8025894" cy="3610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</a:t>
                </a: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нормальность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8025894" cy="3610797"/>
              </a:xfrm>
              <a:prstGeom prst="rect">
                <a:avLst/>
              </a:prstGeom>
              <a:blipFill>
                <a:blip r:embed="rId4"/>
                <a:stretch>
                  <a:fillRect l="-1215" t="-15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0C01FB-27F2-49B6-A014-ED076D1A57FA}"/>
                  </a:ext>
                </a:extLst>
              </p:cNvPr>
              <p:cNvSpPr/>
              <p:nvPr/>
            </p:nvSpPr>
            <p:spPr>
              <a:xfrm>
                <a:off x="1763688" y="3717032"/>
                <a:ext cx="5478551" cy="89800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)~  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dirty="0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0C01FB-27F2-49B6-A014-ED076D1A5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717032"/>
                <a:ext cx="5478551" cy="898003"/>
              </a:xfrm>
              <a:prstGeom prst="rect">
                <a:avLst/>
              </a:prstGeom>
              <a:blipFill>
                <a:blip r:embed="rId5"/>
                <a:stretch>
                  <a:fillRect l="-2771" b="-69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7317B51-2AD5-F840-B1B8-6BF76B15E108}"/>
                  </a:ext>
                </a:extLst>
              </p:cNvPr>
              <p:cNvSpPr/>
              <p:nvPr/>
            </p:nvSpPr>
            <p:spPr>
              <a:xfrm>
                <a:off x="2484732" y="401214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7317B51-2AD5-F840-B1B8-6BF76B15E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732" y="4012144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8E60A0-7723-0149-8FC2-813004A234A2}"/>
                  </a:ext>
                </a:extLst>
              </p:cNvPr>
              <p:cNvSpPr/>
              <p:nvPr/>
            </p:nvSpPr>
            <p:spPr>
              <a:xfrm>
                <a:off x="3707904" y="1260000"/>
                <a:ext cx="2556213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8E60A0-7723-0149-8FC2-813004A23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260000"/>
                <a:ext cx="2556213" cy="471539"/>
              </a:xfrm>
              <a:prstGeom prst="rect">
                <a:avLst/>
              </a:prstGeom>
              <a:blipFill>
                <a:blip r:embed="rId7"/>
                <a:stretch>
                  <a:fillRect l="-476" t="-5195" r="-952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51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40D92F-13B9-B14E-B9CC-C25F9C72F7DF}"/>
              </a:ext>
            </a:extLst>
          </p:cNvPr>
          <p:cNvSpPr/>
          <p:nvPr/>
        </p:nvSpPr>
        <p:spPr>
          <a:xfrm>
            <a:off x="612000" y="720000"/>
            <a:ext cx="77788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ЦПТ помогает построить доверительный интервал для эмпирической функции распределения в каждой точке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Нормальный доверительный интервал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1CAEA0-1436-1846-AFD1-A657280A7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8" y="2204864"/>
            <a:ext cx="811716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Критерий Колмогорова</a:t>
            </a:r>
          </a:p>
        </p:txBody>
      </p:sp>
    </p:spTree>
    <p:extLst>
      <p:ext uri="{BB962C8B-B14F-4D97-AF65-F5344CB8AC3E}">
        <p14:creationId xmlns:p14="http://schemas.microsoft.com/office/powerpoint/2010/main" val="15450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согласия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Критерии согласия </a:t>
            </a:r>
            <a:r>
              <a:rPr lang="ru-RU" sz="2400" b="1" dirty="0">
                <a:solidFill>
                  <a:srgbClr val="373737"/>
                </a:solidFill>
              </a:rPr>
              <a:t>– </a:t>
            </a:r>
            <a:r>
              <a:rPr lang="ru-RU" sz="2400" dirty="0">
                <a:solidFill>
                  <a:srgbClr val="373737"/>
                </a:solidFill>
              </a:rPr>
              <a:t>критерий о виде неизвестного закона распределения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840" y="1562561"/>
                <a:ext cx="453650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62561"/>
                <a:ext cx="453650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840" y="1942523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гипотеза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неверна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942523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 r="-39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13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знаков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одновыборочный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20797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207972" cy="600164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02389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00000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00000"/>
                <a:ext cx="2519840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2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согласия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Критерии согласия </a:t>
            </a:r>
            <a:r>
              <a:rPr lang="ru-RU" sz="2400" b="1" dirty="0">
                <a:solidFill>
                  <a:srgbClr val="373737"/>
                </a:solidFill>
              </a:rPr>
              <a:t>– </a:t>
            </a:r>
            <a:r>
              <a:rPr lang="ru-RU" sz="2400" dirty="0">
                <a:solidFill>
                  <a:srgbClr val="373737"/>
                </a:solidFill>
              </a:rPr>
              <a:t>критерий о виде неизвестного закона распределения</a:t>
            </a:r>
            <a:r>
              <a:rPr lang="ru-RU" sz="2400" dirty="0">
                <a:solidFill>
                  <a:srgbClr val="5C5B5C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Распределение случайной величины описывается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её функцией распределения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840" y="1562561"/>
                <a:ext cx="453650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62561"/>
                <a:ext cx="453650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840" y="1942523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гипотеза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неверна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942523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 r="-39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A930CA1-BD4D-B745-AC73-7DF98919E5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5856" y="3835212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A930CA1-BD4D-B745-AC73-7DF98919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835212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114F393B-FA0F-8346-9C02-FB39054979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5856" y="4385585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114F393B-FA0F-8346-9C02-FB3905497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385585"/>
                <a:ext cx="244827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57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согласия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Критерии согласия </a:t>
            </a:r>
            <a:r>
              <a:rPr lang="ru-RU" sz="2400" b="1" dirty="0">
                <a:solidFill>
                  <a:srgbClr val="373737"/>
                </a:solidFill>
              </a:rPr>
              <a:t>– </a:t>
            </a:r>
            <a:r>
              <a:rPr lang="ru-RU" sz="2400" dirty="0">
                <a:solidFill>
                  <a:srgbClr val="373737"/>
                </a:solidFill>
              </a:rPr>
              <a:t>критерий о виде неизвестного закона распределения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Распределение случайной величины описывается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её функцией распределения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Параметры неизвестного закона распределения мы фиксируем как нулевую гипотезу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840" y="1562561"/>
                <a:ext cx="453650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62561"/>
                <a:ext cx="4536504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840" y="1942523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гипотеза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неверна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942523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 r="-39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A930CA1-BD4D-B745-AC73-7DF98919E5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5856" y="3835212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A930CA1-BD4D-B745-AC73-7DF98919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835212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114F393B-FA0F-8346-9C02-FB39054979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5856" y="4385585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114F393B-FA0F-8346-9C02-FB3905497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385585"/>
                <a:ext cx="244827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1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согласия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3528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Критерии о неизвестных законах распределения строятся по аналогии с параметрическими </a:t>
            </a:r>
          </a:p>
        </p:txBody>
      </p:sp>
    </p:spTree>
    <p:extLst>
      <p:ext uri="{BB962C8B-B14F-4D97-AF65-F5344CB8AC3E}">
        <p14:creationId xmlns:p14="http://schemas.microsoft.com/office/powerpoint/2010/main" val="17776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согласия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35283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Критерии о неизвестных законах распределения строятся по аналогии с параметрическими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 нас в распоряжении есть выборка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ней мы оценили эмпирическую функцию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3528392"/>
              </a:xfrm>
              <a:prstGeom prst="rect">
                <a:avLst/>
              </a:prstGeom>
              <a:blipFill>
                <a:blip r:embed="rId4"/>
                <a:stretch>
                  <a:fillRect l="-2097" t="-2418" r="-2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5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согласия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35283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Критерии о неизвестных законах распределения строятся по аналогии с параметрическими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 нас в распоряжении есть выборка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ней мы оценили эмпирическую функцию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Надо понять насколько она отличается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надо посчитать расстояние между функциями и узнать его распределение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3528392"/>
              </a:xfrm>
              <a:prstGeom prst="rect">
                <a:avLst/>
              </a:prstGeom>
              <a:blipFill>
                <a:blip r:embed="rId4"/>
                <a:stretch>
                  <a:fillRect l="-2097" t="-2418" r="-2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4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Расстояние между функциями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992447" cy="132735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Как измерить расстояние между двумя функциями?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Разные способы сделать это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разные критерии 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992447" cy="1327358"/>
              </a:xfrm>
              <a:prstGeom prst="rect">
                <a:avLst/>
              </a:prstGeom>
              <a:blipFill>
                <a:blip r:embed="rId4"/>
                <a:stretch>
                  <a:fillRect l="-2136" t="-64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19A250-8F04-42BF-AFF7-884DAB965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44" y="2146670"/>
            <a:ext cx="799849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Колмогорова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488" cy="13273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Можно найти между ними самое большое расстояние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F085BF7-9F4B-4F2F-8959-27DEC40975B0}"/>
              </a:ext>
            </a:extLst>
          </p:cNvPr>
          <p:cNvGrpSpPr/>
          <p:nvPr/>
        </p:nvGrpSpPr>
        <p:grpSpPr>
          <a:xfrm>
            <a:off x="515144" y="2146670"/>
            <a:ext cx="7998494" cy="3600400"/>
            <a:chOff x="539552" y="2542729"/>
            <a:chExt cx="7998494" cy="36004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155CC954-69C2-4486-82E1-F16C488B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2542729"/>
              <a:ext cx="7998494" cy="3600400"/>
            </a:xfrm>
            <a:prstGeom prst="rect">
              <a:avLst/>
            </a:prstGeom>
          </p:spPr>
        </p:pic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A345AD5-6211-41AC-88C9-931F6F9C1538}"/>
                </a:ext>
              </a:extLst>
            </p:cNvPr>
            <p:cNvCxnSpPr>
              <a:cxnSpLocks/>
            </p:cNvCxnSpPr>
            <p:nvPr/>
          </p:nvCxnSpPr>
          <p:spPr>
            <a:xfrm>
              <a:off x="4350967" y="4754761"/>
              <a:ext cx="0" cy="576064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85BCE3D-442C-45FE-A066-715CE53A6C69}"/>
                </a:ext>
              </a:extLst>
            </p:cNvPr>
            <p:cNvSpPr/>
            <p:nvPr/>
          </p:nvSpPr>
          <p:spPr>
            <a:xfrm>
              <a:off x="2789398" y="4342929"/>
              <a:ext cx="15833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err="1">
                  <a:solidFill>
                    <a:srgbClr val="7030A0"/>
                  </a:solidFill>
                </a:rPr>
                <a:t>Супремум</a:t>
              </a:r>
              <a:r>
                <a:rPr lang="ru-RU" sz="2400" dirty="0">
                  <a:solidFill>
                    <a:srgbClr val="7030A0"/>
                  </a:solidFill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863FD58-6CE9-46DA-8539-C8D51BAB3A91}"/>
                  </a:ext>
                </a:extLst>
              </p:cNvPr>
              <p:cNvSpPr/>
              <p:nvPr/>
            </p:nvSpPr>
            <p:spPr>
              <a:xfrm>
                <a:off x="1912265" y="1408026"/>
                <a:ext cx="5302349" cy="88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)∣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863FD58-6CE9-46DA-8539-C8D51BAB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265" y="1408026"/>
                <a:ext cx="5302349" cy="886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8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Теорема Колмогорова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2A25B50-2009-804C-A846-7269A17DF669}"/>
              </a:ext>
            </a:extLst>
          </p:cNvPr>
          <p:cNvSpPr/>
          <p:nvPr/>
        </p:nvSpPr>
        <p:spPr>
          <a:xfrm>
            <a:off x="612000" y="720000"/>
            <a:ext cx="3865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Статистика Колмогорова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7A78D6E-8C47-4C8B-8049-D67E4DC799E4}"/>
                  </a:ext>
                </a:extLst>
              </p:cNvPr>
              <p:cNvSpPr/>
              <p:nvPr/>
            </p:nvSpPr>
            <p:spPr>
              <a:xfrm>
                <a:off x="1912265" y="1408026"/>
                <a:ext cx="5302349" cy="88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)∣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7A78D6E-8C47-4C8B-8049-D67E4DC79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265" y="1408026"/>
                <a:ext cx="5302349" cy="886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92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Теорема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0D30485B-826A-0F4E-9081-F52CAC844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340000"/>
                <a:ext cx="7992447" cy="132735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справедливости нулевой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распределение статистики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одинаково для любых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непрерывных</a:t>
                </a:r>
                <a:r>
                  <a:rPr lang="ru-RU" sz="2400" dirty="0">
                    <a:solidFill>
                      <a:srgbClr val="B3015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распределений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 этом его функция распределения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0D30485B-826A-0F4E-9081-F52CAC844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340000"/>
                <a:ext cx="7992447" cy="1327358"/>
              </a:xfrm>
              <a:prstGeom prst="rect">
                <a:avLst/>
              </a:prstGeom>
              <a:blipFill>
                <a:blip r:embed="rId4"/>
                <a:stretch>
                  <a:fillRect l="-2288" t="-6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1BBF67-02FE-47DD-909D-72397C5B20FC}"/>
              </a:ext>
            </a:extLst>
          </p:cNvPr>
          <p:cNvSpPr/>
          <p:nvPr/>
        </p:nvSpPr>
        <p:spPr>
          <a:xfrm>
            <a:off x="612000" y="720000"/>
            <a:ext cx="3865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Статистика Колмогорова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6F7DAB7-586D-4EF6-BC02-6CE5743C42E6}"/>
                  </a:ext>
                </a:extLst>
              </p:cNvPr>
              <p:cNvSpPr/>
              <p:nvPr/>
            </p:nvSpPr>
            <p:spPr>
              <a:xfrm>
                <a:off x="1447106" y="3583901"/>
                <a:ext cx="6232668" cy="1099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6F7DAB7-586D-4EF6-BC02-6CE5743C4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106" y="3583901"/>
                <a:ext cx="6232668" cy="1099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E8D4A24-AA26-4980-BB1A-6FCA732D3F33}"/>
                  </a:ext>
                </a:extLst>
              </p:cNvPr>
              <p:cNvSpPr/>
              <p:nvPr/>
            </p:nvSpPr>
            <p:spPr>
              <a:xfrm>
                <a:off x="1912265" y="1408026"/>
                <a:ext cx="5302349" cy="88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)∣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E8D4A24-AA26-4980-BB1A-6FCA732D3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265" y="1408026"/>
                <a:ext cx="5302349" cy="886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3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Теорема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A6F136F-1D7F-4942-8413-0048AA41DC68}"/>
                  </a:ext>
                </a:extLst>
              </p:cNvPr>
              <p:cNvSpPr/>
              <p:nvPr/>
            </p:nvSpPr>
            <p:spPr>
              <a:xfrm>
                <a:off x="1447106" y="3583901"/>
                <a:ext cx="6232668" cy="1099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A6F136F-1D7F-4942-8413-0048AA41D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106" y="3583901"/>
                <a:ext cx="6232668" cy="1099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B76D89AA-80DA-DD4F-96E2-AC393ACC735E}"/>
              </a:ext>
            </a:extLst>
          </p:cNvPr>
          <p:cNvSpPr/>
          <p:nvPr/>
        </p:nvSpPr>
        <p:spPr>
          <a:xfrm>
            <a:off x="1547664" y="4759809"/>
            <a:ext cx="6048722" cy="147141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8A099-48F2-7644-9436-B03C025D34B0}"/>
              </a:ext>
            </a:extLst>
          </p:cNvPr>
          <p:cNvSpPr txBox="1"/>
          <p:nvPr/>
        </p:nvSpPr>
        <p:spPr>
          <a:xfrm>
            <a:off x="2339802" y="4892967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Распределение Колмогорова –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наш новый союзник</a:t>
            </a:r>
            <a:r>
              <a:rPr lang="en-US" sz="2400" dirty="0">
                <a:solidFill>
                  <a:srgbClr val="C0504D"/>
                </a:solidFill>
              </a:rPr>
              <a:t>,</a:t>
            </a:r>
            <a:r>
              <a:rPr lang="ru-RU" sz="2400" dirty="0">
                <a:solidFill>
                  <a:srgbClr val="C0504D"/>
                </a:solidFill>
              </a:rPr>
              <a:t> на её основе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мы можем построить критерий</a:t>
            </a:r>
            <a:endParaRPr lang="en-US" sz="2400" dirty="0">
              <a:solidFill>
                <a:srgbClr val="C0504D"/>
              </a:solidFill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2AF8F481-E641-1E43-8088-1D55BD7A9AAD}"/>
              </a:ext>
            </a:extLst>
          </p:cNvPr>
          <p:cNvSpPr/>
          <p:nvPr/>
        </p:nvSpPr>
        <p:spPr>
          <a:xfrm>
            <a:off x="1835746" y="4939809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3E4549CE-8F57-4362-8E68-F65A80B885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340000"/>
                <a:ext cx="7992447" cy="132735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справедливости нулевой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распределение статистики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одинаково для любых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непрерывных</a:t>
                </a:r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распределений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 этом его функция распределения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3E4549CE-8F57-4362-8E68-F65A80B88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340000"/>
                <a:ext cx="7992447" cy="1327358"/>
              </a:xfrm>
              <a:prstGeom prst="rect">
                <a:avLst/>
              </a:prstGeom>
              <a:blipFill>
                <a:blip r:embed="rId5"/>
                <a:stretch>
                  <a:fillRect l="-2288" t="-6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872A09F-122C-4923-913A-EF761D0B5DE2}"/>
                  </a:ext>
                </a:extLst>
              </p:cNvPr>
              <p:cNvSpPr/>
              <p:nvPr/>
            </p:nvSpPr>
            <p:spPr>
              <a:xfrm>
                <a:off x="1912265" y="1408026"/>
                <a:ext cx="5302349" cy="88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)∣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872A09F-122C-4923-913A-EF761D0B5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265" y="1408026"/>
                <a:ext cx="5302349" cy="886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4D0B439-4B83-4931-9742-EB830B5E3FFA}"/>
              </a:ext>
            </a:extLst>
          </p:cNvPr>
          <p:cNvSpPr/>
          <p:nvPr/>
        </p:nvSpPr>
        <p:spPr>
          <a:xfrm>
            <a:off x="612000" y="720000"/>
            <a:ext cx="3865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Статистика Колмогорова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559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знаков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одновыборочный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52A9C32-7E9C-42E4-88A6-31F3B25DDBC8}"/>
              </a:ext>
            </a:extLst>
          </p:cNvPr>
          <p:cNvGrpSpPr/>
          <p:nvPr/>
        </p:nvGrpSpPr>
        <p:grpSpPr>
          <a:xfrm>
            <a:off x="612000" y="3032903"/>
            <a:ext cx="4194225" cy="1548225"/>
            <a:chOff x="612000" y="2340000"/>
            <a:chExt cx="4194225" cy="1548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A8927D-EAAC-D544-9182-FAA422341C3D}"/>
                    </a:ext>
                  </a:extLst>
                </p:cNvPr>
                <p:cNvSpPr txBox="1"/>
                <p:nvPr/>
              </p:nvSpPr>
              <p:spPr>
                <a:xfrm>
                  <a:off x="612000" y="2880000"/>
                  <a:ext cx="4194225" cy="1008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𝐵𝑖𝑛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(0.5, 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A8927D-EAAC-D544-9182-FAA422341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00" y="2880000"/>
                  <a:ext cx="4194225" cy="100822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Объект 5">
              <a:extLst>
                <a:ext uri="{FF2B5EF4-FFF2-40B4-BE49-F238E27FC236}">
                  <a16:creationId xmlns:a16="http://schemas.microsoft.com/office/drawing/2014/main" id="{4CBE3F64-0B55-5D49-A200-4A9DE63214F6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2340000"/>
              <a:ext cx="3739019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F00DE2F-3DE8-4B36-B155-7B4D5A733AD0}"/>
                  </a:ext>
                </a:extLst>
              </p:cNvPr>
              <p:cNvSpPr/>
              <p:nvPr/>
            </p:nvSpPr>
            <p:spPr>
              <a:xfrm>
                <a:off x="612000" y="720000"/>
                <a:ext cx="220797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F00DE2F-3DE8-4B36-B155-7B4D5A733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207972" cy="600164"/>
              </a:xfrm>
              <a:prstGeom prst="rect">
                <a:avLst/>
              </a:prstGeom>
              <a:blipFill>
                <a:blip r:embed="rId4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61D42827-46C0-4400-B9D2-7FAE33687F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61D42827-46C0-4400-B9D2-7FAE33687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02389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E8D02B59-BA88-4CE6-9E67-575426AA5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00000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E8D02B59-BA88-4CE6-9E67-575426AA5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00000"/>
                <a:ext cx="2519840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5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612000" y="720000"/>
                <a:ext cx="285360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853602" cy="600164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8760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8760"/>
                <a:ext cx="2448271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54987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54987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9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7DDF0EA-2F94-5949-BA8E-69E16501B940}"/>
                  </a:ext>
                </a:extLst>
              </p:cNvPr>
              <p:cNvSpPr/>
              <p:nvPr/>
            </p:nvSpPr>
            <p:spPr>
              <a:xfrm>
                <a:off x="5316844" y="2003777"/>
                <a:ext cx="978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7DDF0EA-2F94-5949-BA8E-69E16501B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844" y="2003777"/>
                <a:ext cx="9786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612000" y="720000"/>
                <a:ext cx="285360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853602" cy="600164"/>
              </a:xfrm>
              <a:prstGeom prst="rect">
                <a:avLst/>
              </a:prstGeom>
              <a:blipFill>
                <a:blip r:embed="rId4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B7FF9AC-3E8F-4B40-800C-53C05BF2369B}"/>
                  </a:ext>
                </a:extLst>
              </p:cNvPr>
              <p:cNvSpPr/>
              <p:nvPr/>
            </p:nvSpPr>
            <p:spPr>
              <a:xfrm>
                <a:off x="5864558" y="2278918"/>
                <a:ext cx="430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B7FF9AC-3E8F-4B40-800C-53C05BF23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558" y="2278918"/>
                <a:ext cx="43095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CF31695-B7FB-1B4B-BA97-A17B6442DEC6}"/>
                  </a:ext>
                </a:extLst>
              </p:cNvPr>
              <p:cNvSpPr/>
              <p:nvPr/>
            </p:nvSpPr>
            <p:spPr>
              <a:xfrm>
                <a:off x="5790596" y="1935237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CF31695-B7FB-1B4B-BA97-A17B6442D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96" y="1935237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4698218" y="675249"/>
            <a:ext cx="3833782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8760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8760"/>
                <a:ext cx="244827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54987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54987"/>
                <a:ext cx="2448271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323BAFF6-93B6-3044-AB56-F1B59E0D8C21}"/>
                  </a:ext>
                </a:extLst>
              </p:cNvPr>
              <p:cNvSpPr/>
              <p:nvPr/>
            </p:nvSpPr>
            <p:spPr>
              <a:xfrm>
                <a:off x="4402933" y="1160514"/>
                <a:ext cx="4424352" cy="88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)∣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323BAFF6-93B6-3044-AB56-F1B59E0D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933" y="1160514"/>
                <a:ext cx="4424352" cy="8869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C45E54-1B59-1146-A301-289457F6609E}"/>
                  </a:ext>
                </a:extLst>
              </p:cNvPr>
              <p:cNvSpPr/>
              <p:nvPr/>
            </p:nvSpPr>
            <p:spPr>
              <a:xfrm>
                <a:off x="6228184" y="1911445"/>
                <a:ext cx="18662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распределение</m:t>
                      </m:r>
                      <m:r>
                        <a:rPr lang="ru-RU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Колмогорова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C45E54-1B59-1146-A301-289457F66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911445"/>
                <a:ext cx="1866216" cy="646331"/>
              </a:xfrm>
              <a:prstGeom prst="rect">
                <a:avLst/>
              </a:prstGeom>
              <a:blipFill>
                <a:blip r:embed="rId10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3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7DDF0EA-2F94-5949-BA8E-69E16501B940}"/>
                  </a:ext>
                </a:extLst>
              </p:cNvPr>
              <p:cNvSpPr/>
              <p:nvPr/>
            </p:nvSpPr>
            <p:spPr>
              <a:xfrm>
                <a:off x="5316844" y="2003777"/>
                <a:ext cx="978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7DDF0EA-2F94-5949-BA8E-69E16501B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844" y="2003777"/>
                <a:ext cx="9786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612000" y="720000"/>
                <a:ext cx="285360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853602" cy="600164"/>
              </a:xfrm>
              <a:prstGeom prst="rect">
                <a:avLst/>
              </a:prstGeom>
              <a:blipFill>
                <a:blip r:embed="rId4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B7FF9AC-3E8F-4B40-800C-53C05BF2369B}"/>
                  </a:ext>
                </a:extLst>
              </p:cNvPr>
              <p:cNvSpPr/>
              <p:nvPr/>
            </p:nvSpPr>
            <p:spPr>
              <a:xfrm>
                <a:off x="5864558" y="2278918"/>
                <a:ext cx="430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B7FF9AC-3E8F-4B40-800C-53C05BF23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558" y="2278918"/>
                <a:ext cx="43095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CF31695-B7FB-1B4B-BA97-A17B6442DEC6}"/>
                  </a:ext>
                </a:extLst>
              </p:cNvPr>
              <p:cNvSpPr/>
              <p:nvPr/>
            </p:nvSpPr>
            <p:spPr>
              <a:xfrm>
                <a:off x="5790596" y="1935237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CF31695-B7FB-1B4B-BA97-A17B6442D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96" y="1935237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4698218" y="675249"/>
            <a:ext cx="3833782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8760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8760"/>
                <a:ext cx="244827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54987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54987"/>
                <a:ext cx="2448271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323BAFF6-93B6-3044-AB56-F1B59E0D8C21}"/>
                  </a:ext>
                </a:extLst>
              </p:cNvPr>
              <p:cNvSpPr/>
              <p:nvPr/>
            </p:nvSpPr>
            <p:spPr>
              <a:xfrm>
                <a:off x="4402933" y="1160514"/>
                <a:ext cx="4424352" cy="88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)∣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323BAFF6-93B6-3044-AB56-F1B59E0D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933" y="1160514"/>
                <a:ext cx="4424352" cy="8869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C45E54-1B59-1146-A301-289457F6609E}"/>
                  </a:ext>
                </a:extLst>
              </p:cNvPr>
              <p:cNvSpPr/>
              <p:nvPr/>
            </p:nvSpPr>
            <p:spPr>
              <a:xfrm>
                <a:off x="6228184" y="1911445"/>
                <a:ext cx="18662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распределение </m:t>
                      </m:r>
                    </m:oMath>
                  </m:oMathPara>
                </a14:m>
                <a:endParaRPr lang="ru-RU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Колмогорова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C45E54-1B59-1146-A301-289457F66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911445"/>
                <a:ext cx="1866216" cy="646331"/>
              </a:xfrm>
              <a:prstGeom prst="rect">
                <a:avLst/>
              </a:prstGeom>
              <a:blipFill>
                <a:blip r:embed="rId10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C4A2538-20BA-5748-B46E-3D3D84F303D0}"/>
                  </a:ext>
                </a:extLst>
              </p:cNvPr>
              <p:cNvSpPr/>
              <p:nvPr/>
            </p:nvSpPr>
            <p:spPr>
              <a:xfrm>
                <a:off x="1115616" y="2967335"/>
                <a:ext cx="20387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C4A2538-20BA-5748-B46E-3D3D84F30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967335"/>
                <a:ext cx="2038763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DF4AB31-6B1B-B14F-B2B6-4A0353127EE7}"/>
                  </a:ext>
                </a:extLst>
              </p:cNvPr>
              <p:cNvSpPr/>
              <p:nvPr/>
            </p:nvSpPr>
            <p:spPr>
              <a:xfrm>
                <a:off x="1122055" y="3755106"/>
                <a:ext cx="2021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DF4AB31-6B1B-B14F-B2B6-4A035312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5" y="3755106"/>
                <a:ext cx="2021707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 descr="флажок установлен">
            <a:extLst>
              <a:ext uri="{FF2B5EF4-FFF2-40B4-BE49-F238E27FC236}">
                <a16:creationId xmlns:a16="http://schemas.microsoft.com/office/drawing/2014/main" id="{0B4DAE08-1D6D-304A-9343-C243C577F33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45" y="3528739"/>
            <a:ext cx="914400" cy="914400"/>
          </a:xfrm>
          <a:prstGeom prst="rect">
            <a:avLst/>
          </a:prstGeom>
        </p:spPr>
      </p:pic>
      <p:pic>
        <p:nvPicPr>
          <p:cNvPr id="20" name="Рисунок 19" descr="Флажок с крестиком">
            <a:extLst>
              <a:ext uri="{FF2B5EF4-FFF2-40B4-BE49-F238E27FC236}">
                <a16:creationId xmlns:a16="http://schemas.microsoft.com/office/drawing/2014/main" id="{863ADB17-5EA8-AE45-AB59-14023343E4E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9145" y="27295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7DDF0EA-2F94-5949-BA8E-69E16501B940}"/>
                  </a:ext>
                </a:extLst>
              </p:cNvPr>
              <p:cNvSpPr/>
              <p:nvPr/>
            </p:nvSpPr>
            <p:spPr>
              <a:xfrm>
                <a:off x="5316844" y="2003777"/>
                <a:ext cx="978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7DDF0EA-2F94-5949-BA8E-69E16501B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844" y="2003777"/>
                <a:ext cx="9786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612000" y="720000"/>
                <a:ext cx="285360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853602" cy="600164"/>
              </a:xfrm>
              <a:prstGeom prst="rect">
                <a:avLst/>
              </a:prstGeom>
              <a:blipFill>
                <a:blip r:embed="rId4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B7FF9AC-3E8F-4B40-800C-53C05BF2369B}"/>
                  </a:ext>
                </a:extLst>
              </p:cNvPr>
              <p:cNvSpPr/>
              <p:nvPr/>
            </p:nvSpPr>
            <p:spPr>
              <a:xfrm>
                <a:off x="5864558" y="2278918"/>
                <a:ext cx="430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B7FF9AC-3E8F-4B40-800C-53C05BF23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558" y="2278918"/>
                <a:ext cx="43095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CF31695-B7FB-1B4B-BA97-A17B6442DEC6}"/>
                  </a:ext>
                </a:extLst>
              </p:cNvPr>
              <p:cNvSpPr/>
              <p:nvPr/>
            </p:nvSpPr>
            <p:spPr>
              <a:xfrm>
                <a:off x="5790596" y="1935237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CF31695-B7FB-1B4B-BA97-A17B6442D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96" y="1935237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4698218" y="675249"/>
            <a:ext cx="3833782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AC295CD4-9B34-A34A-9974-9FED257F0EF3}"/>
              </a:ext>
            </a:extLst>
          </p:cNvPr>
          <p:cNvSpPr/>
          <p:nvPr/>
        </p:nvSpPr>
        <p:spPr>
          <a:xfrm>
            <a:off x="4640022" y="2969684"/>
            <a:ext cx="4170431" cy="133289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B0ECAB-BCE7-554A-B030-16D0FD0F8E5D}"/>
              </a:ext>
            </a:extLst>
          </p:cNvPr>
          <p:cNvSpPr txBox="1"/>
          <p:nvPr/>
        </p:nvSpPr>
        <p:spPr>
          <a:xfrm>
            <a:off x="5148064" y="3043759"/>
            <a:ext cx="4009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Критерий применяется </a:t>
            </a:r>
          </a:p>
          <a:p>
            <a:r>
              <a:rPr lang="ru-RU" sz="2400" dirty="0">
                <a:solidFill>
                  <a:srgbClr val="C0504D"/>
                </a:solidFill>
              </a:rPr>
              <a:t>только для непрерывных распределений</a:t>
            </a: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FB9D1EC5-A64F-7E4D-9F01-BD700CFF527C}"/>
              </a:ext>
            </a:extLst>
          </p:cNvPr>
          <p:cNvSpPr/>
          <p:nvPr/>
        </p:nvSpPr>
        <p:spPr>
          <a:xfrm>
            <a:off x="4803123" y="3136703"/>
            <a:ext cx="272933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8760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8760"/>
                <a:ext cx="244827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54987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54987"/>
                <a:ext cx="2448271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323BAFF6-93B6-3044-AB56-F1B59E0D8C21}"/>
                  </a:ext>
                </a:extLst>
              </p:cNvPr>
              <p:cNvSpPr/>
              <p:nvPr/>
            </p:nvSpPr>
            <p:spPr>
              <a:xfrm>
                <a:off x="4402933" y="1160514"/>
                <a:ext cx="4424352" cy="88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)∣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323BAFF6-93B6-3044-AB56-F1B59E0D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933" y="1160514"/>
                <a:ext cx="4424352" cy="8869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C45E54-1B59-1146-A301-289457F6609E}"/>
                  </a:ext>
                </a:extLst>
              </p:cNvPr>
              <p:cNvSpPr/>
              <p:nvPr/>
            </p:nvSpPr>
            <p:spPr>
              <a:xfrm>
                <a:off x="6228184" y="1911445"/>
                <a:ext cx="18662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распределение </m:t>
                      </m:r>
                    </m:oMath>
                  </m:oMathPara>
                </a14:m>
                <a:endParaRPr lang="ru-RU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Колмогорова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C45E54-1B59-1146-A301-289457F66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911445"/>
                <a:ext cx="1866216" cy="646331"/>
              </a:xfrm>
              <a:prstGeom prst="rect">
                <a:avLst/>
              </a:prstGeom>
              <a:blipFill>
                <a:blip r:embed="rId10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C4A2538-20BA-5748-B46E-3D3D84F303D0}"/>
                  </a:ext>
                </a:extLst>
              </p:cNvPr>
              <p:cNvSpPr/>
              <p:nvPr/>
            </p:nvSpPr>
            <p:spPr>
              <a:xfrm>
                <a:off x="1115616" y="2967335"/>
                <a:ext cx="20387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C4A2538-20BA-5748-B46E-3D3D84F30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967335"/>
                <a:ext cx="2038763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DF4AB31-6B1B-B14F-B2B6-4A0353127EE7}"/>
                  </a:ext>
                </a:extLst>
              </p:cNvPr>
              <p:cNvSpPr/>
              <p:nvPr/>
            </p:nvSpPr>
            <p:spPr>
              <a:xfrm>
                <a:off x="1122055" y="3755106"/>
                <a:ext cx="2021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DF4AB31-6B1B-B14F-B2B6-4A035312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5" y="3755106"/>
                <a:ext cx="2021707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981CDE0-E35F-CE4C-98FB-4FF20A1682DD}"/>
              </a:ext>
            </a:extLst>
          </p:cNvPr>
          <p:cNvSpPr/>
          <p:nvPr/>
        </p:nvSpPr>
        <p:spPr>
          <a:xfrm>
            <a:off x="611999" y="4806672"/>
            <a:ext cx="8123947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Критические значения рассчитываются по  таблицам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составленным для распределения Колмогорова</a:t>
            </a:r>
          </a:p>
        </p:txBody>
      </p:sp>
      <p:pic>
        <p:nvPicPr>
          <p:cNvPr id="24" name="Рисунок 23" descr="флажок установлен">
            <a:extLst>
              <a:ext uri="{FF2B5EF4-FFF2-40B4-BE49-F238E27FC236}">
                <a16:creationId xmlns:a16="http://schemas.microsoft.com/office/drawing/2014/main" id="{04DCA51D-4801-410D-BDF3-CB95DFB83FF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45" y="3528739"/>
            <a:ext cx="914400" cy="914400"/>
          </a:xfrm>
          <a:prstGeom prst="rect">
            <a:avLst/>
          </a:prstGeom>
        </p:spPr>
      </p:pic>
      <p:pic>
        <p:nvPicPr>
          <p:cNvPr id="25" name="Рисунок 24" descr="Флажок с крестиком">
            <a:extLst>
              <a:ext uri="{FF2B5EF4-FFF2-40B4-BE49-F238E27FC236}">
                <a16:creationId xmlns:a16="http://schemas.microsoft.com/office/drawing/2014/main" id="{399F4B11-CAFC-403E-8B98-6E2506689AA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9145" y="27295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Другие способы искать расстояние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559FB0F-2F89-2842-AAB5-B5AFA2BF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542729"/>
            <a:ext cx="7998494" cy="360040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5BEBB41-3817-BE44-AA92-BB430A81B10F}"/>
              </a:ext>
            </a:extLst>
          </p:cNvPr>
          <p:cNvSpPr/>
          <p:nvPr/>
        </p:nvSpPr>
        <p:spPr>
          <a:xfrm>
            <a:off x="5465176" y="4342929"/>
            <a:ext cx="29129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Насколько большая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площадь?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CDDD05F-B799-5148-B2BE-2484C5FAB1B7}"/>
              </a:ext>
            </a:extLst>
          </p:cNvPr>
          <p:cNvCxnSpPr/>
          <p:nvPr/>
        </p:nvCxnSpPr>
        <p:spPr>
          <a:xfrm flipH="1" flipV="1">
            <a:off x="6012160" y="3068960"/>
            <a:ext cx="648072" cy="115212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DD38098-2A21-274E-AD66-213941A93102}"/>
              </a:ext>
            </a:extLst>
          </p:cNvPr>
          <p:cNvCxnSpPr>
            <a:cxnSpLocks/>
          </p:cNvCxnSpPr>
          <p:nvPr/>
        </p:nvCxnSpPr>
        <p:spPr>
          <a:xfrm flipH="1">
            <a:off x="4355976" y="4869160"/>
            <a:ext cx="1656185" cy="16619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41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Другие способы искать расстояние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/>
              <p:nvPr/>
            </p:nvSpPr>
            <p:spPr>
              <a:xfrm>
                <a:off x="587013" y="707033"/>
                <a:ext cx="6072047" cy="1422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3" y="707033"/>
                <a:ext cx="6072047" cy="142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559FB0F-2F89-2842-AAB5-B5AFA2BF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542729"/>
            <a:ext cx="7998494" cy="36004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86473B-A7EE-47A3-8E37-5B9E1ED33D79}"/>
              </a:ext>
            </a:extLst>
          </p:cNvPr>
          <p:cNvSpPr/>
          <p:nvPr/>
        </p:nvSpPr>
        <p:spPr>
          <a:xfrm>
            <a:off x="5465176" y="4342929"/>
            <a:ext cx="29129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Насколько большая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площадь?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3B99398-B39B-4029-8D95-20490347D114}"/>
              </a:ext>
            </a:extLst>
          </p:cNvPr>
          <p:cNvCxnSpPr/>
          <p:nvPr/>
        </p:nvCxnSpPr>
        <p:spPr>
          <a:xfrm flipH="1" flipV="1">
            <a:off x="6012160" y="3068960"/>
            <a:ext cx="648072" cy="115212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3929F5B-C146-4E4F-9C35-D42C855512F4}"/>
              </a:ext>
            </a:extLst>
          </p:cNvPr>
          <p:cNvCxnSpPr>
            <a:cxnSpLocks/>
          </p:cNvCxnSpPr>
          <p:nvPr/>
        </p:nvCxnSpPr>
        <p:spPr>
          <a:xfrm flipH="1">
            <a:off x="4355976" y="4869160"/>
            <a:ext cx="1656185" cy="16619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0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Другие способы искать расстояние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/>
              <p:nvPr/>
            </p:nvSpPr>
            <p:spPr>
              <a:xfrm>
                <a:off x="587013" y="707033"/>
                <a:ext cx="6072047" cy="1422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3" y="707033"/>
                <a:ext cx="6072047" cy="142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559FB0F-2F89-2842-AAB5-B5AFA2BF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542729"/>
            <a:ext cx="7998494" cy="360040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5BEBB41-3817-BE44-AA92-BB430A81B10F}"/>
              </a:ext>
            </a:extLst>
          </p:cNvPr>
          <p:cNvSpPr/>
          <p:nvPr/>
        </p:nvSpPr>
        <p:spPr>
          <a:xfrm>
            <a:off x="5465176" y="4342929"/>
            <a:ext cx="29129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Насколько большая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площадь?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CDDD05F-B799-5148-B2BE-2484C5FAB1B7}"/>
              </a:ext>
            </a:extLst>
          </p:cNvPr>
          <p:cNvCxnSpPr/>
          <p:nvPr/>
        </p:nvCxnSpPr>
        <p:spPr>
          <a:xfrm flipH="1" flipV="1">
            <a:off x="6012160" y="3068960"/>
            <a:ext cx="648072" cy="115212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DD38098-2A21-274E-AD66-213941A93102}"/>
              </a:ext>
            </a:extLst>
          </p:cNvPr>
          <p:cNvCxnSpPr>
            <a:cxnSpLocks/>
          </p:cNvCxnSpPr>
          <p:nvPr/>
        </p:nvCxnSpPr>
        <p:spPr>
          <a:xfrm flipH="1">
            <a:off x="4355976" y="4869160"/>
            <a:ext cx="1656185" cy="16619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109DF53C-8C2F-F349-B549-601DCA7281A8}"/>
              </a:ext>
            </a:extLst>
          </p:cNvPr>
          <p:cNvSpPr/>
          <p:nvPr/>
        </p:nvSpPr>
        <p:spPr>
          <a:xfrm>
            <a:off x="4580783" y="1681209"/>
            <a:ext cx="309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чем больше разница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endParaRPr lang="ru-RU" sz="2400" dirty="0">
              <a:solidFill>
                <a:srgbClr val="C0504D"/>
              </a:solidFill>
            </a:endParaRPr>
          </a:p>
          <a:p>
            <a:r>
              <a:rPr lang="ru-RU" sz="2400" dirty="0">
                <a:solidFill>
                  <a:srgbClr val="C0504D"/>
                </a:solidFill>
              </a:rPr>
              <a:t>тем выше штраф</a:t>
            </a: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23FA3BBD-7664-2B41-A584-078D254C7E04}"/>
              </a:ext>
            </a:extLst>
          </p:cNvPr>
          <p:cNvCxnSpPr>
            <a:cxnSpLocks/>
          </p:cNvCxnSpPr>
          <p:nvPr/>
        </p:nvCxnSpPr>
        <p:spPr>
          <a:xfrm flipH="1" flipV="1">
            <a:off x="3866091" y="1667753"/>
            <a:ext cx="672708" cy="35226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9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Другие способы искать расстояние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/>
              <p:nvPr/>
            </p:nvSpPr>
            <p:spPr>
              <a:xfrm>
                <a:off x="587013" y="707033"/>
                <a:ext cx="6072047" cy="1422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3" y="707033"/>
                <a:ext cx="6072047" cy="142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559FB0F-2F89-2842-AAB5-B5AFA2BF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542729"/>
            <a:ext cx="7998494" cy="360040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5BEBB41-3817-BE44-AA92-BB430A81B10F}"/>
              </a:ext>
            </a:extLst>
          </p:cNvPr>
          <p:cNvSpPr/>
          <p:nvPr/>
        </p:nvSpPr>
        <p:spPr>
          <a:xfrm>
            <a:off x="5465176" y="4342929"/>
            <a:ext cx="29129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Насколько большая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площадь?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CDDD05F-B799-5148-B2BE-2484C5FAB1B7}"/>
              </a:ext>
            </a:extLst>
          </p:cNvPr>
          <p:cNvCxnSpPr/>
          <p:nvPr/>
        </p:nvCxnSpPr>
        <p:spPr>
          <a:xfrm flipH="1" flipV="1">
            <a:off x="6012160" y="3068960"/>
            <a:ext cx="648072" cy="115212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DD38098-2A21-274E-AD66-213941A93102}"/>
              </a:ext>
            </a:extLst>
          </p:cNvPr>
          <p:cNvCxnSpPr>
            <a:cxnSpLocks/>
          </p:cNvCxnSpPr>
          <p:nvPr/>
        </p:nvCxnSpPr>
        <p:spPr>
          <a:xfrm flipH="1">
            <a:off x="4355976" y="4869160"/>
            <a:ext cx="1656185" cy="16619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109DF53C-8C2F-F349-B549-601DCA7281A8}"/>
              </a:ext>
            </a:extLst>
          </p:cNvPr>
          <p:cNvSpPr/>
          <p:nvPr/>
        </p:nvSpPr>
        <p:spPr>
          <a:xfrm>
            <a:off x="4580783" y="1681209"/>
            <a:ext cx="309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чем больше разница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endParaRPr lang="ru-RU" sz="2400" dirty="0">
              <a:solidFill>
                <a:srgbClr val="C0504D"/>
              </a:solidFill>
            </a:endParaRPr>
          </a:p>
          <a:p>
            <a:r>
              <a:rPr lang="ru-RU" sz="2400" dirty="0">
                <a:solidFill>
                  <a:srgbClr val="C0504D"/>
                </a:solidFill>
              </a:rPr>
              <a:t>тем выше штраф</a:t>
            </a: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23FA3BBD-7664-2B41-A584-078D254C7E04}"/>
              </a:ext>
            </a:extLst>
          </p:cNvPr>
          <p:cNvCxnSpPr>
            <a:cxnSpLocks/>
          </p:cNvCxnSpPr>
          <p:nvPr/>
        </p:nvCxnSpPr>
        <p:spPr>
          <a:xfrm flipH="1" flipV="1">
            <a:off x="3866091" y="1667753"/>
            <a:ext cx="672708" cy="35226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2703547-539A-419B-98E8-4B31D05E2A70}"/>
              </a:ext>
            </a:extLst>
          </p:cNvPr>
          <p:cNvSpPr/>
          <p:nvPr/>
        </p:nvSpPr>
        <p:spPr>
          <a:xfrm>
            <a:off x="6606503" y="493221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 усредняем по </a:t>
            </a:r>
          </a:p>
          <a:p>
            <a:r>
              <a:rPr lang="ru-RU" sz="2400" dirty="0">
                <a:solidFill>
                  <a:srgbClr val="C0504D"/>
                </a:solidFill>
              </a:rPr>
              <a:t>распределению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2B49496-FB9C-45D5-A852-B3FDE8868850}"/>
              </a:ext>
            </a:extLst>
          </p:cNvPr>
          <p:cNvCxnSpPr>
            <a:cxnSpLocks/>
          </p:cNvCxnSpPr>
          <p:nvPr/>
        </p:nvCxnSpPr>
        <p:spPr>
          <a:xfrm flipH="1">
            <a:off x="5796136" y="775108"/>
            <a:ext cx="817139" cy="28047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8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Другие способы искать расстояние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/>
              <p:nvPr/>
            </p:nvSpPr>
            <p:spPr>
              <a:xfrm>
                <a:off x="587013" y="707033"/>
                <a:ext cx="6072047" cy="1422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3" y="707033"/>
                <a:ext cx="6072047" cy="142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559FB0F-2F89-2842-AAB5-B5AFA2BF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542729"/>
            <a:ext cx="7998494" cy="360040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5BEBB41-3817-BE44-AA92-BB430A81B10F}"/>
              </a:ext>
            </a:extLst>
          </p:cNvPr>
          <p:cNvSpPr/>
          <p:nvPr/>
        </p:nvSpPr>
        <p:spPr>
          <a:xfrm>
            <a:off x="5465176" y="4342929"/>
            <a:ext cx="29129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Насколько большая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площадь?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CDDD05F-B799-5148-B2BE-2484C5FAB1B7}"/>
              </a:ext>
            </a:extLst>
          </p:cNvPr>
          <p:cNvCxnSpPr/>
          <p:nvPr/>
        </p:nvCxnSpPr>
        <p:spPr>
          <a:xfrm flipH="1" flipV="1">
            <a:off x="6012160" y="3068960"/>
            <a:ext cx="648072" cy="115212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DD38098-2A21-274E-AD66-213941A93102}"/>
              </a:ext>
            </a:extLst>
          </p:cNvPr>
          <p:cNvCxnSpPr>
            <a:cxnSpLocks/>
          </p:cNvCxnSpPr>
          <p:nvPr/>
        </p:nvCxnSpPr>
        <p:spPr>
          <a:xfrm flipH="1">
            <a:off x="4355976" y="4869160"/>
            <a:ext cx="1656185" cy="16619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667C944-5E83-E74F-9CFF-354E138EFB21}"/>
              </a:ext>
            </a:extLst>
          </p:cNvPr>
          <p:cNvSpPr/>
          <p:nvPr/>
        </p:nvSpPr>
        <p:spPr>
          <a:xfrm>
            <a:off x="1248792" y="2020019"/>
            <a:ext cx="207140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 функция - вес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C6B0DDD6-242F-3447-B747-8F21827BCC96}"/>
              </a:ext>
            </a:extLst>
          </p:cNvPr>
          <p:cNvCxnSpPr>
            <a:cxnSpLocks/>
          </p:cNvCxnSpPr>
          <p:nvPr/>
        </p:nvCxnSpPr>
        <p:spPr>
          <a:xfrm flipV="1">
            <a:off x="2123728" y="1645060"/>
            <a:ext cx="0" cy="44197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109DF53C-8C2F-F349-B549-601DCA7281A8}"/>
              </a:ext>
            </a:extLst>
          </p:cNvPr>
          <p:cNvSpPr/>
          <p:nvPr/>
        </p:nvSpPr>
        <p:spPr>
          <a:xfrm>
            <a:off x="4580783" y="1681209"/>
            <a:ext cx="309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чем больше разница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endParaRPr lang="ru-RU" sz="2400" dirty="0">
              <a:solidFill>
                <a:srgbClr val="C0504D"/>
              </a:solidFill>
            </a:endParaRPr>
          </a:p>
          <a:p>
            <a:r>
              <a:rPr lang="ru-RU" sz="2400" dirty="0">
                <a:solidFill>
                  <a:srgbClr val="C0504D"/>
                </a:solidFill>
              </a:rPr>
              <a:t>тем выше штраф</a:t>
            </a: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23FA3BBD-7664-2B41-A584-078D254C7E04}"/>
              </a:ext>
            </a:extLst>
          </p:cNvPr>
          <p:cNvCxnSpPr>
            <a:cxnSpLocks/>
          </p:cNvCxnSpPr>
          <p:nvPr/>
        </p:nvCxnSpPr>
        <p:spPr>
          <a:xfrm flipH="1" flipV="1">
            <a:off x="3866091" y="1667753"/>
            <a:ext cx="672708" cy="35226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47DEB3B0-F998-FC44-82F2-1BEAC0F80183}"/>
              </a:ext>
            </a:extLst>
          </p:cNvPr>
          <p:cNvSpPr/>
          <p:nvPr/>
        </p:nvSpPr>
        <p:spPr>
          <a:xfrm>
            <a:off x="6606503" y="493221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 усредняем по </a:t>
            </a:r>
          </a:p>
          <a:p>
            <a:r>
              <a:rPr lang="ru-RU" sz="2400" dirty="0">
                <a:solidFill>
                  <a:srgbClr val="C0504D"/>
                </a:solidFill>
              </a:rPr>
              <a:t>распределению</a:t>
            </a:r>
          </a:p>
        </p:txBody>
      </p: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8B6E320F-03A5-3D4E-9C80-D4263218C987}"/>
              </a:ext>
            </a:extLst>
          </p:cNvPr>
          <p:cNvCxnSpPr>
            <a:cxnSpLocks/>
          </p:cNvCxnSpPr>
          <p:nvPr/>
        </p:nvCxnSpPr>
        <p:spPr>
          <a:xfrm flipH="1">
            <a:off x="5796136" y="775108"/>
            <a:ext cx="817139" cy="28047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3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Крамера-Мизеса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/>
              <p:nvPr/>
            </p:nvSpPr>
            <p:spPr>
              <a:xfrm>
                <a:off x="2305008" y="899336"/>
                <a:ext cx="4821576" cy="1422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008" y="899336"/>
                <a:ext cx="4821576" cy="142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A9DA5275-43D4-BE4B-BE78-90802447C88E}"/>
              </a:ext>
            </a:extLst>
          </p:cNvPr>
          <p:cNvSpPr txBox="1">
            <a:spLocks/>
          </p:cNvSpPr>
          <p:nvPr/>
        </p:nvSpPr>
        <p:spPr>
          <a:xfrm>
            <a:off x="611560" y="2700000"/>
            <a:ext cx="7920880" cy="26503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Чем больше разница между функциями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тем выше штраф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Разница усредняется по всем возможным значениям случайной величины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Хорошо улавливает разницу в области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типичных значений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случайной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2131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272808" cy="45365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Критерий знаков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ранговые критерии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5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знаков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одновыборочный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0FDB51-73D8-9D47-B51B-2AFFF1FE7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8711" y="594131"/>
            <a:ext cx="4231761" cy="2834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BC327BC-DFA9-431A-81D2-94CF984148AB}"/>
                  </a:ext>
                </a:extLst>
              </p:cNvPr>
              <p:cNvSpPr/>
              <p:nvPr/>
            </p:nvSpPr>
            <p:spPr>
              <a:xfrm>
                <a:off x="612000" y="720000"/>
                <a:ext cx="220797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BC327BC-DFA9-431A-81D2-94CF98414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207972" cy="600164"/>
              </a:xfrm>
              <a:prstGeom prst="rect">
                <a:avLst/>
              </a:prstGeom>
              <a:blipFill>
                <a:blip r:embed="rId5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3B3666B6-8396-4795-8E2F-EFBBE8B867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3B3666B6-8396-4795-8E2F-EFBBE8B86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02389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5011AFE-A6B8-4B0F-BE16-BCA1688EFE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00000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5011AFE-A6B8-4B0F-BE16-BCA1688EF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00000"/>
                <a:ext cx="2519840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C549D2C-18CD-477B-9CF3-78B3F1684265}"/>
              </a:ext>
            </a:extLst>
          </p:cNvPr>
          <p:cNvGrpSpPr/>
          <p:nvPr/>
        </p:nvGrpSpPr>
        <p:grpSpPr>
          <a:xfrm>
            <a:off x="612000" y="3032903"/>
            <a:ext cx="4194225" cy="1548225"/>
            <a:chOff x="612000" y="2340000"/>
            <a:chExt cx="4194225" cy="1548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82CDD31-A6E4-4767-B52C-D1249D414C08}"/>
                    </a:ext>
                  </a:extLst>
                </p:cNvPr>
                <p:cNvSpPr txBox="1"/>
                <p:nvPr/>
              </p:nvSpPr>
              <p:spPr>
                <a:xfrm>
                  <a:off x="612000" y="2880000"/>
                  <a:ext cx="4194225" cy="1008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𝐵𝑖𝑛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(0.5, 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solidFill>
                      <a:srgbClr val="0059A9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82CDD31-A6E4-4767-B52C-D1249D414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00" y="2880000"/>
                  <a:ext cx="4194225" cy="1008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Объект 5">
              <a:extLst>
                <a:ext uri="{FF2B5EF4-FFF2-40B4-BE49-F238E27FC236}">
                  <a16:creationId xmlns:a16="http://schemas.microsoft.com/office/drawing/2014/main" id="{73B99B0C-7F0D-4DE4-BE3A-AF4BA44BFFCC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2340000"/>
              <a:ext cx="3739019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0059A9"/>
                  </a:solidFill>
                </a:rPr>
                <a:t>:</a:t>
              </a:r>
              <a:endParaRPr lang="ru-RU" sz="2400" dirty="0">
                <a:solidFill>
                  <a:srgbClr val="0059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95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Андерсона-Дарлинга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/>
              <p:nvPr/>
            </p:nvSpPr>
            <p:spPr>
              <a:xfrm>
                <a:off x="1136200" y="816679"/>
                <a:ext cx="7159203" cy="1422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(1 −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00" y="816679"/>
                <a:ext cx="7159203" cy="142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A9DA5275-43D4-BE4B-BE78-90802447C8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700000"/>
                <a:ext cx="7920880" cy="271646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или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дополнительный множитель оказывается очень большим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A9DA5275-43D4-BE4B-BE78-90802447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00000"/>
                <a:ext cx="7920880" cy="2716467"/>
              </a:xfrm>
              <a:prstGeom prst="rect">
                <a:avLst/>
              </a:prstGeom>
              <a:blipFill>
                <a:blip r:embed="rId5"/>
                <a:stretch>
                  <a:fillRect l="-2154" t="-33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5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Андерсона-Дарлинга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/>
              <p:nvPr/>
            </p:nvSpPr>
            <p:spPr>
              <a:xfrm>
                <a:off x="1136200" y="816679"/>
                <a:ext cx="7159203" cy="1422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(1 −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00" y="816679"/>
                <a:ext cx="7159203" cy="142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A9DA5275-43D4-BE4B-BE78-90802447C8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700000"/>
                <a:ext cx="7920880" cy="271646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или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дополнительный множитель оказывается очень большим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Получается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основное внимание уделяется разнице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хвостах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распределения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A9DA5275-43D4-BE4B-BE78-90802447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00000"/>
                <a:ext cx="7920880" cy="2716467"/>
              </a:xfrm>
              <a:prstGeom prst="rect">
                <a:avLst/>
              </a:prstGeom>
              <a:blipFill>
                <a:blip r:embed="rId5"/>
                <a:stretch>
                  <a:fillRect l="-2154" t="-3363" r="-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Андерсона-Дарлинга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/>
              <p:nvPr/>
            </p:nvSpPr>
            <p:spPr>
              <a:xfrm>
                <a:off x="1136200" y="816679"/>
                <a:ext cx="7159203" cy="1422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(1 −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F1605-61C6-D948-BD7C-78F14EC0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00" y="816679"/>
                <a:ext cx="7159203" cy="142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A9DA5275-43D4-BE4B-BE78-90802447C8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700000"/>
                <a:ext cx="7920880" cy="271646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или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дополнительный множитель оказывается очень большим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Получается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основное внимание уделяется разнице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хвостах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распределения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подобных критериев также известны предельные распределения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которыми можно пользоваться для проверки гипотез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A9DA5275-43D4-BE4B-BE78-90802447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00000"/>
                <a:ext cx="7920880" cy="2716467"/>
              </a:xfrm>
              <a:prstGeom prst="rect">
                <a:avLst/>
              </a:prstGeom>
              <a:blipFill>
                <a:blip r:embed="rId5"/>
                <a:stretch>
                  <a:fillRect l="-2154" t="-3363" r="-846" b="-179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98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Гипотезы об однородности выборок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226A086-4EBE-A54C-8D39-66F2AE530546}"/>
                  </a:ext>
                </a:extLst>
              </p:cNvPr>
              <p:cNvSpPr/>
              <p:nvPr/>
            </p:nvSpPr>
            <p:spPr>
              <a:xfrm>
                <a:off x="612000" y="720000"/>
                <a:ext cx="2976071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226A086-4EBE-A54C-8D39-66F2AE530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976071" cy="633828"/>
              </a:xfrm>
              <a:prstGeom prst="rect">
                <a:avLst/>
              </a:prstGeom>
              <a:blipFill>
                <a:blip r:embed="rId4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4A0A2E-198D-AC48-AF8D-D7D02E92074E}"/>
                  </a:ext>
                </a:extLst>
              </p:cNvPr>
              <p:cNvSpPr/>
              <p:nvPr/>
            </p:nvSpPr>
            <p:spPr>
              <a:xfrm>
                <a:off x="4680000" y="720000"/>
                <a:ext cx="3141886" cy="763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4A0A2E-198D-AC48-AF8D-D7D02E920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720000"/>
                <a:ext cx="3141886" cy="7632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2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Гипотезы об однородности выборок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1620000"/>
            <a:ext cx="7992447" cy="41909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Гипотезы о том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выборки сделаны из одного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того же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226A086-4EBE-A54C-8D39-66F2AE530546}"/>
                  </a:ext>
                </a:extLst>
              </p:cNvPr>
              <p:cNvSpPr/>
              <p:nvPr/>
            </p:nvSpPr>
            <p:spPr>
              <a:xfrm>
                <a:off x="612000" y="720000"/>
                <a:ext cx="2976071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226A086-4EBE-A54C-8D39-66F2AE530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976071" cy="633828"/>
              </a:xfrm>
              <a:prstGeom prst="rect">
                <a:avLst/>
              </a:prstGeom>
              <a:blipFill>
                <a:blip r:embed="rId4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98581A76-91C8-844B-A83E-C534DA1368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5815" y="2674291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98581A76-91C8-844B-A83E-C534DA136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5" y="2674291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5BD4AD8E-0DFA-2545-9B15-F27ED6B23C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5816" y="3152657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5BD4AD8E-0DFA-2545-9B15-F27ED6B2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152657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4A0A2E-198D-AC48-AF8D-D7D02E92074E}"/>
                  </a:ext>
                </a:extLst>
              </p:cNvPr>
              <p:cNvSpPr/>
              <p:nvPr/>
            </p:nvSpPr>
            <p:spPr>
              <a:xfrm>
                <a:off x="4680000" y="720000"/>
                <a:ext cx="3141886" cy="763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4A0A2E-198D-AC48-AF8D-D7D02E920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720000"/>
                <a:ext cx="3141886" cy="7632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8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Гипотезы об однородности выборок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1620000"/>
            <a:ext cx="7992447" cy="41909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Гипотезы о том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выборки сделаны из одного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того же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проверки этой гипотезы можно использовать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ту же самую идею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 расстояние надо будет считать между эмпирическими функциями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226A086-4EBE-A54C-8D39-66F2AE530546}"/>
                  </a:ext>
                </a:extLst>
              </p:cNvPr>
              <p:cNvSpPr/>
              <p:nvPr/>
            </p:nvSpPr>
            <p:spPr>
              <a:xfrm>
                <a:off x="612000" y="720000"/>
                <a:ext cx="2976071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226A086-4EBE-A54C-8D39-66F2AE530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976071" cy="633828"/>
              </a:xfrm>
              <a:prstGeom prst="rect">
                <a:avLst/>
              </a:prstGeom>
              <a:blipFill>
                <a:blip r:embed="rId4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98581A76-91C8-844B-A83E-C534DA1368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5815" y="2674291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98581A76-91C8-844B-A83E-C534DA136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5" y="2674291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5BD4AD8E-0DFA-2545-9B15-F27ED6B23C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5816" y="3152657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5BD4AD8E-0DFA-2545-9B15-F27ED6B2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152657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4A0A2E-198D-AC48-AF8D-D7D02E92074E}"/>
                  </a:ext>
                </a:extLst>
              </p:cNvPr>
              <p:cNvSpPr/>
              <p:nvPr/>
            </p:nvSpPr>
            <p:spPr>
              <a:xfrm>
                <a:off x="4680000" y="720000"/>
                <a:ext cx="3141886" cy="763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4A0A2E-198D-AC48-AF8D-D7D02E920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720000"/>
                <a:ext cx="3141886" cy="7632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79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Колмогорова-Смирнова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0613409-9C89-F348-97C3-C5B65BA99F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22201" cy="132735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Снова будем искать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супремум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 уже между эмпирическими функциями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)∣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0613409-9C89-F348-97C3-C5B65BA9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22201" cy="1327358"/>
              </a:xfrm>
              <a:prstGeom prst="rect">
                <a:avLst/>
              </a:prstGeom>
              <a:blipFill>
                <a:blip r:embed="rId4"/>
                <a:stretch>
                  <a:fillRect l="-2251" t="-6422" b="-146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4416F-FCFE-FD47-ABC9-4FE10717C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54" y="2420887"/>
            <a:ext cx="8156902" cy="367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Колмогорова-Смирнова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97B9FB46-D437-BB4F-BDFD-964CCB98D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22201" cy="55782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Снова будем искать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супремум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 уже между эмпирическими функциями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)∣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Статистика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имеет распределение Колмогорова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Она используется для проверки гипотезы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об однородности выборок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97B9FB46-D437-BB4F-BDFD-964CCB98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22201" cy="5578208"/>
              </a:xfrm>
              <a:prstGeom prst="rect">
                <a:avLst/>
              </a:prstGeom>
              <a:blipFill>
                <a:blip r:embed="rId4"/>
                <a:stretch>
                  <a:fillRect l="-2251" t="-15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50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Чтобы проверять гипотезы о распределениях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нужно научиться считать между ними 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367097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Чтобы проверять гипотезы о распределениях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нужно научиться считать между ними расстояния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Критерий Колмогорова ищет расстояние как супремум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позволяет проверять гипотезы о распределении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однородности выборок</a:t>
            </a:r>
          </a:p>
        </p:txBody>
      </p:sp>
    </p:spTree>
    <p:extLst>
      <p:ext uri="{BB962C8B-B14F-4D97-AF65-F5344CB8AC3E}">
        <p14:creationId xmlns:p14="http://schemas.microsoft.com/office/powerpoint/2010/main" val="34466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B228C7-F2A7-4678-B118-F5C7A42A5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8711" y="594131"/>
            <a:ext cx="4231761" cy="2834869"/>
          </a:xfrm>
          <a:prstGeom prst="rect">
            <a:avLst/>
          </a:prstGeom>
        </p:spPr>
      </p:pic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знаков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одновыборочный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FD47E66-6D06-9646-BCEA-AECA15AE3C45}"/>
              </a:ext>
            </a:extLst>
          </p:cNvPr>
          <p:cNvSpPr/>
          <p:nvPr/>
        </p:nvSpPr>
        <p:spPr>
          <a:xfrm>
            <a:off x="8027691" y="2603813"/>
            <a:ext cx="691356" cy="327619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91534DC-AD2B-9040-8876-4DA733ED5147}"/>
              </a:ext>
            </a:extLst>
          </p:cNvPr>
          <p:cNvSpPr/>
          <p:nvPr/>
        </p:nvSpPr>
        <p:spPr>
          <a:xfrm>
            <a:off x="6055444" y="3891024"/>
            <a:ext cx="19759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Критическая область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8C8A629-92D8-F443-A1BE-08C1DBBBB1EC}"/>
              </a:ext>
            </a:extLst>
          </p:cNvPr>
          <p:cNvSpPr/>
          <p:nvPr/>
        </p:nvSpPr>
        <p:spPr>
          <a:xfrm>
            <a:off x="5364088" y="2603813"/>
            <a:ext cx="691356" cy="327619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CF5119C-330A-0140-86EA-4BA80A98F68C}"/>
              </a:ext>
            </a:extLst>
          </p:cNvPr>
          <p:cNvCxnSpPr>
            <a:cxnSpLocks/>
          </p:cNvCxnSpPr>
          <p:nvPr/>
        </p:nvCxnSpPr>
        <p:spPr>
          <a:xfrm flipH="1" flipV="1">
            <a:off x="5868145" y="3032904"/>
            <a:ext cx="1080119" cy="81748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7B43507-F896-46E5-8F9C-1A33C924C3AF}"/>
                  </a:ext>
                </a:extLst>
              </p:cNvPr>
              <p:cNvSpPr/>
              <p:nvPr/>
            </p:nvSpPr>
            <p:spPr>
              <a:xfrm>
                <a:off x="612000" y="720000"/>
                <a:ext cx="220797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7B43507-F896-46E5-8F9C-1A33C924C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207972" cy="600164"/>
              </a:xfrm>
              <a:prstGeom prst="rect">
                <a:avLst/>
              </a:prstGeom>
              <a:blipFill>
                <a:blip r:embed="rId5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E87349A-7F2B-40BB-B940-27163E6FA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E87349A-7F2B-40BB-B940-27163E6FA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02389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D6BD3E3D-DB03-497D-8F95-C7E6910F42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00000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D6BD3E3D-DB03-497D-8F95-C7E6910F4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00000"/>
                <a:ext cx="2519840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9CF53A1-060B-4095-93CC-46BB79F9034E}"/>
              </a:ext>
            </a:extLst>
          </p:cNvPr>
          <p:cNvGrpSpPr/>
          <p:nvPr/>
        </p:nvGrpSpPr>
        <p:grpSpPr>
          <a:xfrm>
            <a:off x="612000" y="3032903"/>
            <a:ext cx="4194225" cy="1548225"/>
            <a:chOff x="612000" y="2340000"/>
            <a:chExt cx="4194225" cy="1548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33424DF-6D2D-4C34-900E-7AFC32486095}"/>
                    </a:ext>
                  </a:extLst>
                </p:cNvPr>
                <p:cNvSpPr txBox="1"/>
                <p:nvPr/>
              </p:nvSpPr>
              <p:spPr>
                <a:xfrm>
                  <a:off x="612000" y="2880000"/>
                  <a:ext cx="4194225" cy="1008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𝐵𝑖𝑛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(0.5, 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33424DF-6D2D-4C34-900E-7AFC32486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00" y="2880000"/>
                  <a:ext cx="4194225" cy="1008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Объект 5">
              <a:extLst>
                <a:ext uri="{FF2B5EF4-FFF2-40B4-BE49-F238E27FC236}">
                  <a16:creationId xmlns:a16="http://schemas.microsoft.com/office/drawing/2014/main" id="{6E489ADA-434F-487D-8FE9-2A3F59400FF4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2340000"/>
              <a:ext cx="3739019" cy="4141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Критерий для проверки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A6F5E65A-642F-437A-A858-7DFE06F15B7A}"/>
              </a:ext>
            </a:extLst>
          </p:cNvPr>
          <p:cNvCxnSpPr>
            <a:cxnSpLocks/>
          </p:cNvCxnSpPr>
          <p:nvPr/>
        </p:nvCxnSpPr>
        <p:spPr>
          <a:xfrm flipV="1">
            <a:off x="7109205" y="3032904"/>
            <a:ext cx="1080119" cy="81748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2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Чтобы проверять гипотезы о распределениях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нужно научиться считать между ними расстояния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Критерий Колмогорова ищет расстояние как супремум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позволяет проверять гипотезы о распределении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однородности выборок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Критерии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Крамера-Мизеса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Андерсона-Дарлинга помогают специфицировать критерий либо для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средиземья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либо для 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крайнеземья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(хвостов)</a:t>
            </a:r>
          </a:p>
        </p:txBody>
      </p:sp>
    </p:spTree>
    <p:extLst>
      <p:ext uri="{BB962C8B-B14F-4D97-AF65-F5344CB8AC3E}">
        <p14:creationId xmlns:p14="http://schemas.microsoft.com/office/powerpoint/2010/main" val="29221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Эти критерии работают только для непрерывных распределений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Эти критерии работают только для непрерывных распределений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Неизвестные параметры распределения фиксируются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нулевой гипотезе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Эти критерии работают только для непрерывных распределений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Неизвестные параметры распределения фиксируются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нулевой гипотезе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мы оцениваем параметры по выборке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распределения Колмогорова не будет одинаковым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всех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различных распределений можно строить уточнения теста Колмогорова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432048" y="116632"/>
            <a:ext cx="8604448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Критерий Пирсона</a:t>
            </a:r>
          </a:p>
        </p:txBody>
      </p:sp>
    </p:spTree>
    <p:extLst>
      <p:ext uri="{BB962C8B-B14F-4D97-AF65-F5344CB8AC3E}">
        <p14:creationId xmlns:p14="http://schemas.microsoft.com/office/powerpoint/2010/main" val="26374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Колмогорова работает только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для непрерывных распределений</a:t>
            </a:r>
          </a:p>
        </p:txBody>
      </p:sp>
    </p:spTree>
    <p:extLst>
      <p:ext uri="{BB962C8B-B14F-4D97-AF65-F5344CB8AC3E}">
        <p14:creationId xmlns:p14="http://schemas.microsoft.com/office/powerpoint/2010/main" val="72807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Колмогорова работает только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для непрерывных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проверки гипотез о дискретных распределениях используется критерий Пирсона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5857" y="2636912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7" y="2636912"/>
                <a:ext cx="2448271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5857" y="3187285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7" y="3187285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46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Колмогорова работает только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для непрерывных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проверки гипотез о дискретных распределениях используется критерий Пирсона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Пирсона считает расстояние между распределениями с помощью сверки теоретических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эмпирических частот между собой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5857" y="2636912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5640F6-F20F-984F-B896-2EF30E0F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7" y="2636912"/>
                <a:ext cx="2448271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5857" y="3187285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89C3B32-DA64-9949-876B-706D72320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7" y="3187285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40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Выборка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 дискретного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  <a:blipFill>
                <a:blip r:embed="rId4"/>
                <a:stretch>
                  <a:fillRect l="-2097" t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Выборка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 дискретного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случайная величина принимает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значений с какими-то вероятностями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  <a:blipFill>
                <a:blip r:embed="rId4"/>
                <a:stretch>
                  <a:fillRect l="-2097" t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8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841153"/>
            <a:ext cx="8064896" cy="257147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8A691A-E812-EC46-8F45-66B89D899B0A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7, 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8A691A-E812-EC46-8F45-66B89D899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2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Выборка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 дискретного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случайная величина принимает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значений с какими-то вероятностями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  <a:blipFill>
                <a:blip r:embed="rId4"/>
                <a:stretch>
                  <a:fillRect l="-2097" t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849695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849695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04858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1528" r="-251389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986" r="-146259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57746" r="-202817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8873" r="-1408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293FEA-3533-994E-BE22-5023800BB678}"/>
              </a:ext>
            </a:extLst>
          </p:cNvPr>
          <p:cNvSpPr/>
          <p:nvPr/>
        </p:nvSpPr>
        <p:spPr>
          <a:xfrm>
            <a:off x="5375339" y="2368990"/>
            <a:ext cx="2707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возможные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7797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Выборка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 дискретного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случайная величина принимает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значений с какими-то вероятностями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  <a:blipFill>
                <a:blip r:embed="rId4"/>
                <a:stretch>
                  <a:fillRect l="-2097" t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637834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637834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04858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1528" r="-251389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986" r="-146259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57746" r="-202817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8873" r="-1408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8684" r="-204858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1528" t="-98684" r="-25138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986" t="-98684" r="-14625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57746" t="-98684" r="-202817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8873" t="-98684" r="-1408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293FEA-3533-994E-BE22-5023800BB678}"/>
              </a:ext>
            </a:extLst>
          </p:cNvPr>
          <p:cNvSpPr/>
          <p:nvPr/>
        </p:nvSpPr>
        <p:spPr>
          <a:xfrm>
            <a:off x="5375339" y="2368990"/>
            <a:ext cx="2707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возможные значения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9DE86F-E8CC-DA4B-80E5-3D318BAAD156}"/>
              </a:ext>
            </a:extLst>
          </p:cNvPr>
          <p:cNvSpPr/>
          <p:nvPr/>
        </p:nvSpPr>
        <p:spPr>
          <a:xfrm>
            <a:off x="5375339" y="2822320"/>
            <a:ext cx="37686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теоретические вероятности</a:t>
            </a:r>
          </a:p>
        </p:txBody>
      </p:sp>
    </p:spTree>
    <p:extLst>
      <p:ext uri="{BB962C8B-B14F-4D97-AF65-F5344CB8AC3E}">
        <p14:creationId xmlns:p14="http://schemas.microsoft.com/office/powerpoint/2010/main" val="28602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Выборка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 дискретного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случайная величина принимает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значений с какими-то вероятностями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  <a:blipFill>
                <a:blip r:embed="rId4"/>
                <a:stretch>
                  <a:fillRect l="-2097" t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6479723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6479723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04858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1528" r="-25138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986" r="-14625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57746" r="-20281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8873" r="-1408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8684" r="-204858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1528" t="-98684" r="-25138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986" t="-98684" r="-14625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57746" t="-98684" r="-20281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8873" t="-98684" r="-1408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1333" r="-204858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1528" t="-201333" r="-25138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986" t="-201333" r="-14625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57746" t="-201333" r="-20281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8873" t="-201333" r="-140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293FEA-3533-994E-BE22-5023800BB678}"/>
              </a:ext>
            </a:extLst>
          </p:cNvPr>
          <p:cNvSpPr/>
          <p:nvPr/>
        </p:nvSpPr>
        <p:spPr>
          <a:xfrm>
            <a:off x="5375339" y="2368990"/>
            <a:ext cx="2707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возможные значения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9DE86F-E8CC-DA4B-80E5-3D318BAAD156}"/>
              </a:ext>
            </a:extLst>
          </p:cNvPr>
          <p:cNvSpPr/>
          <p:nvPr/>
        </p:nvSpPr>
        <p:spPr>
          <a:xfrm>
            <a:off x="5375339" y="2822320"/>
            <a:ext cx="37686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теоретические вероятности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C2D1828-50F7-294C-93E1-6DA41C632947}"/>
              </a:ext>
            </a:extLst>
          </p:cNvPr>
          <p:cNvSpPr/>
          <p:nvPr/>
        </p:nvSpPr>
        <p:spPr>
          <a:xfrm>
            <a:off x="5375339" y="3291404"/>
            <a:ext cx="2887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эмпирические частоты</a:t>
            </a:r>
          </a:p>
        </p:txBody>
      </p:sp>
    </p:spTree>
    <p:extLst>
      <p:ext uri="{BB962C8B-B14F-4D97-AF65-F5344CB8AC3E}">
        <p14:creationId xmlns:p14="http://schemas.microsoft.com/office/powerpoint/2010/main" val="3965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Выборка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 дискретного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случайная величина принимает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значений с какими-то вероятностями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сравнить все эмпирические частоты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с теоретическими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  <a:blipFill>
                <a:blip r:embed="rId4"/>
                <a:stretch>
                  <a:fillRect l="-2097" t="-2041" b="-1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293FEA-3533-994E-BE22-5023800BB678}"/>
              </a:ext>
            </a:extLst>
          </p:cNvPr>
          <p:cNvSpPr/>
          <p:nvPr/>
        </p:nvSpPr>
        <p:spPr>
          <a:xfrm>
            <a:off x="5375339" y="2368990"/>
            <a:ext cx="2707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возможные значения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9DE86F-E8CC-DA4B-80E5-3D318BAAD156}"/>
              </a:ext>
            </a:extLst>
          </p:cNvPr>
          <p:cNvSpPr/>
          <p:nvPr/>
        </p:nvSpPr>
        <p:spPr>
          <a:xfrm>
            <a:off x="5375339" y="2822320"/>
            <a:ext cx="37686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теоретические вероятности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C2D1828-50F7-294C-93E1-6DA41C632947}"/>
              </a:ext>
            </a:extLst>
          </p:cNvPr>
          <p:cNvSpPr/>
          <p:nvPr/>
        </p:nvSpPr>
        <p:spPr>
          <a:xfrm>
            <a:off x="5375339" y="3291404"/>
            <a:ext cx="2887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эмпирические частоты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53B0A658-DF53-4E1D-9664-DCB5DE95A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8181954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53B0A658-DF53-4E1D-9664-DCB5DE95A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8181954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04858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1528" r="-25138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986" r="-14625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57746" r="-20281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8873" r="-1408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8684" r="-204858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1528" t="-98684" r="-25138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986" t="-98684" r="-14625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57746" t="-98684" r="-20281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8873" t="-98684" r="-1408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1333" r="-204858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1528" t="-201333" r="-25138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986" t="-201333" r="-14625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57746" t="-201333" r="-20281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8873" t="-201333" r="-140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433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Выборка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 дискретного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случайная величина принимает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значений с какими-то вероятностями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сравнить все эмпирические частоты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с теоретическими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  <a:blipFill>
                <a:blip r:embed="rId4"/>
                <a:stretch>
                  <a:fillRect l="-2097" t="-2041" b="-1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293FEA-3533-994E-BE22-5023800BB678}"/>
              </a:ext>
            </a:extLst>
          </p:cNvPr>
          <p:cNvSpPr/>
          <p:nvPr/>
        </p:nvSpPr>
        <p:spPr>
          <a:xfrm>
            <a:off x="5375339" y="2368990"/>
            <a:ext cx="2707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возможные значения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9DE86F-E8CC-DA4B-80E5-3D318BAAD156}"/>
              </a:ext>
            </a:extLst>
          </p:cNvPr>
          <p:cNvSpPr/>
          <p:nvPr/>
        </p:nvSpPr>
        <p:spPr>
          <a:xfrm>
            <a:off x="5375339" y="2822320"/>
            <a:ext cx="37686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теоретические вероятности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C2D1828-50F7-294C-93E1-6DA41C632947}"/>
              </a:ext>
            </a:extLst>
          </p:cNvPr>
          <p:cNvSpPr/>
          <p:nvPr/>
        </p:nvSpPr>
        <p:spPr>
          <a:xfrm>
            <a:off x="5375339" y="3291404"/>
            <a:ext cx="2887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эмпирические частоты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2BCD56-8EBE-374F-9626-18794C2FABC9}"/>
                  </a:ext>
                </a:extLst>
              </p:cNvPr>
              <p:cNvSpPr/>
              <p:nvPr/>
            </p:nvSpPr>
            <p:spPr>
              <a:xfrm>
                <a:off x="890338" y="4840254"/>
                <a:ext cx="3389191" cy="1585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ru-RU" sz="2400" b="0" i="1" smtClean="0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 параметров распределения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их количество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2BCD56-8EBE-374F-9626-18794C2FA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8" y="4840254"/>
                <a:ext cx="3389191" cy="1585114"/>
              </a:xfrm>
              <a:prstGeom prst="rect">
                <a:avLst/>
              </a:prstGeom>
              <a:blipFill>
                <a:blip r:embed="rId6"/>
                <a:stretch>
                  <a:fillRect l="-2698" t="-1923" b="-8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EF2B0BB3-A09C-4795-8B4C-4F69262A50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8181954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EF2B0BB3-A09C-4795-8B4C-4F69262A50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8181954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204858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71528" r="-25138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65986" r="-14625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57746" r="-20281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28873" r="-1408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98684" r="-204858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71528" t="-98684" r="-25138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65986" t="-98684" r="-14625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57746" t="-98684" r="-20281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28873" t="-98684" r="-1408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01333" r="-204858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71528" t="-201333" r="-25138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65986" t="-201333" r="-14625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57746" t="-201333" r="-20281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28873" t="-201333" r="-140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24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Выборка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 дискретного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случайная величина принимает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значений с какими-то вероятностями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сравнить все эмпирические частоты </a:t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с теоретическими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5" cy="4178840"/>
              </a:xfrm>
              <a:prstGeom prst="rect">
                <a:avLst/>
              </a:prstGeom>
              <a:blipFill>
                <a:blip r:embed="rId4"/>
                <a:stretch>
                  <a:fillRect l="-2184" t="-2121" b="-18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3859750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3859750"/>
                  </p:ext>
                </p:extLst>
              </p:nvPr>
            </p:nvGraphicFramePr>
            <p:xfrm>
              <a:off x="822769" y="2350484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778" r="-204202" b="-2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2464" t="-2778" r="-252174" b="-2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4789" t="-2778" r="-145070" b="-2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61765" t="-2778" r="-202941" b="-2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30882" t="-2778" r="-1471" b="-2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204202" b="-1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2464" t="-100000" r="-252174" b="-1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4789" t="-100000" r="-145070" b="-1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61765" t="-100000" r="-202941" b="-1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30882" t="-100000" r="-1471" b="-1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5556" r="-204202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2464" t="-205556" r="-252174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4789" t="-205556" r="-14507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61765" t="-205556" r="-202941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30882" t="-205556" r="-1471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293FEA-3533-994E-BE22-5023800BB678}"/>
              </a:ext>
            </a:extLst>
          </p:cNvPr>
          <p:cNvSpPr/>
          <p:nvPr/>
        </p:nvSpPr>
        <p:spPr>
          <a:xfrm>
            <a:off x="5375339" y="2368990"/>
            <a:ext cx="2707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возможные значения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9DE86F-E8CC-DA4B-80E5-3D318BAAD156}"/>
              </a:ext>
            </a:extLst>
          </p:cNvPr>
          <p:cNvSpPr/>
          <p:nvPr/>
        </p:nvSpPr>
        <p:spPr>
          <a:xfrm>
            <a:off x="5375339" y="2822320"/>
            <a:ext cx="37686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теоретические вероятности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C2D1828-50F7-294C-93E1-6DA41C632947}"/>
              </a:ext>
            </a:extLst>
          </p:cNvPr>
          <p:cNvSpPr/>
          <p:nvPr/>
        </p:nvSpPr>
        <p:spPr>
          <a:xfrm>
            <a:off x="5375339" y="3291404"/>
            <a:ext cx="2887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- </a:t>
            </a:r>
            <a:r>
              <a:rPr lang="ru-RU" sz="2000" dirty="0">
                <a:solidFill>
                  <a:srgbClr val="C0504D"/>
                </a:solidFill>
              </a:rPr>
              <a:t>эмпирические частоты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C59AA0F-36F5-9B46-86F6-0A6413E661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8024" y="4632237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∼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C59AA0F-36F5-9B46-86F6-0A6413E6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632237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 r="-63433" b="-12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88678D8-DC13-D442-A25D-0318D9006545}"/>
                  </a:ext>
                </a:extLst>
              </p:cNvPr>
              <p:cNvSpPr/>
              <p:nvPr/>
            </p:nvSpPr>
            <p:spPr>
              <a:xfrm>
                <a:off x="7460911" y="5179016"/>
                <a:ext cx="430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88678D8-DC13-D442-A25D-0318D9006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911" y="5179016"/>
                <a:ext cx="4309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5E37BC-49E8-9140-B6A6-606A7EEA73E8}"/>
                  </a:ext>
                </a:extLst>
              </p:cNvPr>
              <p:cNvSpPr/>
              <p:nvPr/>
            </p:nvSpPr>
            <p:spPr>
              <a:xfrm>
                <a:off x="7380312" y="484025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5E37BC-49E8-9140-B6A6-606A7EEA7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4840254"/>
                <a:ext cx="511550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2BCD56-8EBE-374F-9626-18794C2FABC9}"/>
                  </a:ext>
                </a:extLst>
              </p:cNvPr>
              <p:cNvSpPr/>
              <p:nvPr/>
            </p:nvSpPr>
            <p:spPr>
              <a:xfrm>
                <a:off x="890338" y="4840254"/>
                <a:ext cx="3389191" cy="1585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ru-RU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 параметров распределения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их количество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2BCD56-8EBE-374F-9626-18794C2FA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8" y="4840254"/>
                <a:ext cx="3389191" cy="1585114"/>
              </a:xfrm>
              <a:prstGeom prst="rect">
                <a:avLst/>
              </a:prstGeom>
              <a:blipFill>
                <a:blip r:embed="rId9"/>
                <a:stretch>
                  <a:fillRect l="-2698" t="-1923" b="-8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4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612000" y="720279"/>
                <a:ext cx="285360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279"/>
                <a:ext cx="2853602" cy="600164"/>
              </a:xfrm>
              <a:prstGeom prst="rect">
                <a:avLst/>
              </a:prstGeom>
              <a:blipFill>
                <a:blip r:embed="rId4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4746466" y="656856"/>
            <a:ext cx="39690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28304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28304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014531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014531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12EB266-08C1-438D-9B0E-21A61EB05E55}"/>
              </a:ext>
            </a:extLst>
          </p:cNvPr>
          <p:cNvGrpSpPr/>
          <p:nvPr/>
        </p:nvGrpSpPr>
        <p:grpSpPr>
          <a:xfrm>
            <a:off x="4746466" y="1162017"/>
            <a:ext cx="3103838" cy="854556"/>
            <a:chOff x="4395107" y="1165322"/>
            <a:chExt cx="3103838" cy="854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371AE008-4465-134E-968C-94AB960F5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95107" y="1165322"/>
                  <a:ext cx="2448271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∼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371AE008-4465-134E-968C-94AB960F5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107" y="1165322"/>
                  <a:ext cx="2448271" cy="478365"/>
                </a:xfrm>
                <a:prstGeom prst="rect">
                  <a:avLst/>
                </a:prstGeom>
                <a:blipFill>
                  <a:blip r:embed="rId7"/>
                  <a:stretch>
                    <a:fillRect r="-63591" b="-12179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0EB1F7B-F5D4-274F-BB26-8CB0E94B1463}"/>
                    </a:ext>
                  </a:extLst>
                </p:cNvPr>
                <p:cNvSpPr/>
                <p:nvPr/>
              </p:nvSpPr>
              <p:spPr>
                <a:xfrm>
                  <a:off x="7067994" y="1712101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0EB1F7B-F5D4-274F-BB26-8CB0E94B14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7994" y="1712101"/>
                  <a:ext cx="43095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CCDFDDB3-1911-1B4E-8E80-A34592D5CADA}"/>
                    </a:ext>
                  </a:extLst>
                </p:cNvPr>
                <p:cNvSpPr/>
                <p:nvPr/>
              </p:nvSpPr>
              <p:spPr>
                <a:xfrm>
                  <a:off x="6987395" y="1373339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CCDFDDB3-1911-1B4E-8E80-A34592D5CA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395" y="1373339"/>
                  <a:ext cx="51155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289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1223CCF-70BD-D84B-B700-96DA4D75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56" y="2654459"/>
            <a:ext cx="3969048" cy="19845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612000" y="720279"/>
                <a:ext cx="285360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279"/>
                <a:ext cx="2853602" cy="600164"/>
              </a:xfrm>
              <a:prstGeom prst="rect">
                <a:avLst/>
              </a:prstGeom>
              <a:blipFill>
                <a:blip r:embed="rId5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4746466" y="656856"/>
            <a:ext cx="39690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28304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28304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014531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014531"/>
                <a:ext cx="244827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C4A2538-20BA-5748-B46E-3D3D84F303D0}"/>
                  </a:ext>
                </a:extLst>
              </p:cNvPr>
              <p:cNvSpPr/>
              <p:nvPr/>
            </p:nvSpPr>
            <p:spPr>
              <a:xfrm>
                <a:off x="867803" y="4609997"/>
                <a:ext cx="3262753" cy="4833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C4A2538-20BA-5748-B46E-3D3D84F30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3" y="4609997"/>
                <a:ext cx="3262753" cy="4833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DF4AB31-6B1B-B14F-B2B6-4A0353127EE7}"/>
                  </a:ext>
                </a:extLst>
              </p:cNvPr>
              <p:cNvSpPr/>
              <p:nvPr/>
            </p:nvSpPr>
            <p:spPr>
              <a:xfrm>
                <a:off x="5233802" y="4617774"/>
                <a:ext cx="3262753" cy="4833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DF4AB31-6B1B-B14F-B2B6-4A035312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02" y="4617774"/>
                <a:ext cx="3262753" cy="4833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12EB266-08C1-438D-9B0E-21A61EB05E55}"/>
              </a:ext>
            </a:extLst>
          </p:cNvPr>
          <p:cNvGrpSpPr/>
          <p:nvPr/>
        </p:nvGrpSpPr>
        <p:grpSpPr>
          <a:xfrm>
            <a:off x="4746466" y="1162017"/>
            <a:ext cx="3103838" cy="854556"/>
            <a:chOff x="4395107" y="1165322"/>
            <a:chExt cx="3103838" cy="854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371AE008-4465-134E-968C-94AB960F5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95107" y="1165322"/>
                  <a:ext cx="2448271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∼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371AE008-4465-134E-968C-94AB960F5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107" y="1165322"/>
                  <a:ext cx="2448271" cy="478365"/>
                </a:xfrm>
                <a:prstGeom prst="rect">
                  <a:avLst/>
                </a:prstGeom>
                <a:blipFill>
                  <a:blip r:embed="rId10"/>
                  <a:stretch>
                    <a:fillRect r="-63591" b="-12179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0EB1F7B-F5D4-274F-BB26-8CB0E94B1463}"/>
                    </a:ext>
                  </a:extLst>
                </p:cNvPr>
                <p:cNvSpPr/>
                <p:nvPr/>
              </p:nvSpPr>
              <p:spPr>
                <a:xfrm>
                  <a:off x="7067994" y="1712101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0EB1F7B-F5D4-274F-BB26-8CB0E94B14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7994" y="1712101"/>
                  <a:ext cx="430951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CCDFDDB3-1911-1B4E-8E80-A34592D5CADA}"/>
                    </a:ext>
                  </a:extLst>
                </p:cNvPr>
                <p:cNvSpPr/>
                <p:nvPr/>
              </p:nvSpPr>
              <p:spPr>
                <a:xfrm>
                  <a:off x="6987395" y="1373339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CCDFDDB3-1911-1B4E-8E80-A34592D5CA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395" y="1373339"/>
                  <a:ext cx="511550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4F374C-DB9E-8845-8472-6B7EB0D7E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7154" y="2654459"/>
            <a:ext cx="4032448" cy="2016225"/>
          </a:xfrm>
          <a:prstGeom prst="rect">
            <a:avLst/>
          </a:prstGeom>
        </p:spPr>
      </p:pic>
      <p:pic>
        <p:nvPicPr>
          <p:cNvPr id="36" name="Рисунок 35" descr="флажок установлен">
            <a:extLst>
              <a:ext uri="{FF2B5EF4-FFF2-40B4-BE49-F238E27FC236}">
                <a16:creationId xmlns:a16="http://schemas.microsoft.com/office/drawing/2014/main" id="{3F2D2E87-CED5-F94E-A50C-5FB0748B15B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5213" y="2427601"/>
            <a:ext cx="914400" cy="914400"/>
          </a:xfrm>
          <a:prstGeom prst="rect">
            <a:avLst/>
          </a:prstGeom>
        </p:spPr>
      </p:pic>
      <p:pic>
        <p:nvPicPr>
          <p:cNvPr id="37" name="Рисунок 36" descr="Флажок с крестиком">
            <a:extLst>
              <a:ext uri="{FF2B5EF4-FFF2-40B4-BE49-F238E27FC236}">
                <a16:creationId xmlns:a16="http://schemas.microsoft.com/office/drawing/2014/main" id="{7BF4636A-9A09-F642-BFB9-1100DEBCEC7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8206" y="24457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1223CCF-70BD-D84B-B700-96DA4D75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56" y="2654459"/>
            <a:ext cx="3969048" cy="19845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/>
              <p:nvPr/>
            </p:nvSpPr>
            <p:spPr>
              <a:xfrm>
                <a:off x="612000" y="720279"/>
                <a:ext cx="2853602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7CD0D99-518C-8B4B-BC04-74D7D7EA2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279"/>
                <a:ext cx="2853602" cy="600164"/>
              </a:xfrm>
              <a:prstGeom prst="rect">
                <a:avLst/>
              </a:prstGeom>
              <a:blipFill>
                <a:blip r:embed="rId5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528B3AF5-C82B-6743-9643-E006C38110DD}"/>
              </a:ext>
            </a:extLst>
          </p:cNvPr>
          <p:cNvSpPr txBox="1">
            <a:spLocks/>
          </p:cNvSpPr>
          <p:nvPr/>
        </p:nvSpPr>
        <p:spPr>
          <a:xfrm>
            <a:off x="4746466" y="656856"/>
            <a:ext cx="3969048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AC295CD4-9B34-A34A-9974-9FED257F0EF3}"/>
              </a:ext>
            </a:extLst>
          </p:cNvPr>
          <p:cNvSpPr/>
          <p:nvPr/>
        </p:nvSpPr>
        <p:spPr>
          <a:xfrm>
            <a:off x="976732" y="5323439"/>
            <a:ext cx="7130068" cy="91440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B0ECAB-BCE7-554A-B030-16D0FD0F8E5D}"/>
              </a:ext>
            </a:extLst>
          </p:cNvPr>
          <p:cNvSpPr txBox="1"/>
          <p:nvPr/>
        </p:nvSpPr>
        <p:spPr>
          <a:xfrm>
            <a:off x="1525917" y="5350094"/>
            <a:ext cx="6790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Критерий обычно применяют для дискретных распределений</a:t>
            </a: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FB9D1EC5-A64F-7E4D-9F01-BD700CFF527C}"/>
              </a:ext>
            </a:extLst>
          </p:cNvPr>
          <p:cNvSpPr/>
          <p:nvPr/>
        </p:nvSpPr>
        <p:spPr>
          <a:xfrm>
            <a:off x="1187656" y="5435660"/>
            <a:ext cx="288000" cy="2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28304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7DD97414-FD4C-344B-9EEB-DBBC145C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28304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014531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F8AD90E0-B664-C646-AD4F-EBBCBBA3D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014531"/>
                <a:ext cx="244827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C4A2538-20BA-5748-B46E-3D3D84F303D0}"/>
                  </a:ext>
                </a:extLst>
              </p:cNvPr>
              <p:cNvSpPr/>
              <p:nvPr/>
            </p:nvSpPr>
            <p:spPr>
              <a:xfrm>
                <a:off x="867803" y="4609997"/>
                <a:ext cx="3262753" cy="4833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C4A2538-20BA-5748-B46E-3D3D84F30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3" y="4609997"/>
                <a:ext cx="3262753" cy="4833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DF4AB31-6B1B-B14F-B2B6-4A0353127EE7}"/>
                  </a:ext>
                </a:extLst>
              </p:cNvPr>
              <p:cNvSpPr/>
              <p:nvPr/>
            </p:nvSpPr>
            <p:spPr>
              <a:xfrm>
                <a:off x="5233802" y="4617774"/>
                <a:ext cx="3262753" cy="4833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DF4AB31-6B1B-B14F-B2B6-4A035312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02" y="4617774"/>
                <a:ext cx="3262753" cy="4833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12EB266-08C1-438D-9B0E-21A61EB05E55}"/>
              </a:ext>
            </a:extLst>
          </p:cNvPr>
          <p:cNvGrpSpPr/>
          <p:nvPr/>
        </p:nvGrpSpPr>
        <p:grpSpPr>
          <a:xfrm>
            <a:off x="4746466" y="1162017"/>
            <a:ext cx="3103838" cy="854556"/>
            <a:chOff x="4395107" y="1165322"/>
            <a:chExt cx="3103838" cy="854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371AE008-4465-134E-968C-94AB960F5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95107" y="1165322"/>
                  <a:ext cx="2448271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∼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371AE008-4465-134E-968C-94AB960F5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107" y="1165322"/>
                  <a:ext cx="2448271" cy="478365"/>
                </a:xfrm>
                <a:prstGeom prst="rect">
                  <a:avLst/>
                </a:prstGeom>
                <a:blipFill>
                  <a:blip r:embed="rId10"/>
                  <a:stretch>
                    <a:fillRect r="-63591" b="-12179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0EB1F7B-F5D4-274F-BB26-8CB0E94B1463}"/>
                    </a:ext>
                  </a:extLst>
                </p:cNvPr>
                <p:cNvSpPr/>
                <p:nvPr/>
              </p:nvSpPr>
              <p:spPr>
                <a:xfrm>
                  <a:off x="7067994" y="1712101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0EB1F7B-F5D4-274F-BB26-8CB0E94B14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7994" y="1712101"/>
                  <a:ext cx="430951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CCDFDDB3-1911-1B4E-8E80-A34592D5CADA}"/>
                    </a:ext>
                  </a:extLst>
                </p:cNvPr>
                <p:cNvSpPr/>
                <p:nvPr/>
              </p:nvSpPr>
              <p:spPr>
                <a:xfrm>
                  <a:off x="6987395" y="1373339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CCDFDDB3-1911-1B4E-8E80-A34592D5CA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395" y="1373339"/>
                  <a:ext cx="511550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4F374C-DB9E-8845-8472-6B7EB0D7E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7154" y="2654459"/>
            <a:ext cx="4032448" cy="2016225"/>
          </a:xfrm>
          <a:prstGeom prst="rect">
            <a:avLst/>
          </a:prstGeom>
        </p:spPr>
      </p:pic>
      <p:pic>
        <p:nvPicPr>
          <p:cNvPr id="36" name="Рисунок 35" descr="флажок установлен">
            <a:extLst>
              <a:ext uri="{FF2B5EF4-FFF2-40B4-BE49-F238E27FC236}">
                <a16:creationId xmlns:a16="http://schemas.microsoft.com/office/drawing/2014/main" id="{3F2D2E87-CED5-F94E-A50C-5FB0748B15B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5213" y="2427601"/>
            <a:ext cx="914400" cy="914400"/>
          </a:xfrm>
          <a:prstGeom prst="rect">
            <a:avLst/>
          </a:prstGeom>
        </p:spPr>
      </p:pic>
      <p:pic>
        <p:nvPicPr>
          <p:cNvPr id="37" name="Рисунок 36" descr="Флажок с крестиком">
            <a:extLst>
              <a:ext uri="{FF2B5EF4-FFF2-40B4-BE49-F238E27FC236}">
                <a16:creationId xmlns:a16="http://schemas.microsoft.com/office/drawing/2014/main" id="{7BF4636A-9A09-F642-BFB9-1100DEBCEC7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8206" y="24457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Количество сделок на фондовой бирже за квартал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пятисот инвесторов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4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8416528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8416528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46186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r="-70147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r="-58142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r="-49852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r="-4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r="-3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r="-2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r="-100735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r="-1481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8684" r="-461864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t="-98684" r="-701471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t="-98684" r="-58142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t="-98684" r="-49852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t="-98684" r="-4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t="-98684" r="-3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t="-98684" r="-2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t="-98684" r="-100735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t="-98684" r="-1481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1333" r="-46186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t="-201333" r="-70147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t="-201333" r="-58142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t="-201333" r="-49852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t="-201333" r="-4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t="-201333" r="-3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t="-201333" r="-2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t="-201333" r="-10073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t="-201333" r="-1481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9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841153"/>
            <a:ext cx="8064896" cy="257147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920880" cy="2362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30D1DF89-C3E4-F84C-923D-E6B8315E2A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30D1DF89-C3E4-F84C-923D-E6B8315E2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17B3D485-0A68-6E47-A3A8-907ECD6587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17B3D485-0A68-6E47-A3A8-907ECD658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41A1248-A4F3-1F46-9639-DBB50696C4DD}"/>
                  </a:ext>
                </a:extLst>
              </p:cNvPr>
              <p:cNvSpPr/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41A1248-A4F3-1F46-9639-DBB50696C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D3294A0-41ED-A84D-9C62-256ECB38BB28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7, 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D3294A0-41ED-A84D-9C62-256ECB38B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7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Количество сделок на фондовой бирже за квартал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пятисот инвесторов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4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2225073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2225073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46186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r="-70147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r="-58142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r="-49852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r="-4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r="-3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r="-2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r="-100735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r="-1481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8684" r="-461864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t="-98684" r="-701471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t="-98684" r="-58142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t="-98684" r="-49852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t="-98684" r="-4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t="-98684" r="-3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t="-98684" r="-2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t="-98684" r="-100735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t="-98684" r="-1481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1333" r="-46186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t="-201333" r="-70147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t="-201333" r="-58142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t="-201333" r="-49852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t="-201333" r="-4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t="-201333" r="-3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t="-201333" r="-2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t="-201333" r="-10073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t="-201333" r="-1481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993A00BE-39AA-6942-9400-E5204262D3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993A00BE-39AA-6942-9400-E5204262D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28B7F3E-15FC-9849-85F7-9F7CC2C21E1A}"/>
                  </a:ext>
                </a:extLst>
              </p:cNvPr>
              <p:cNvSpPr/>
              <p:nvPr/>
            </p:nvSpPr>
            <p:spPr>
              <a:xfrm>
                <a:off x="755576" y="3860394"/>
                <a:ext cx="2529347" cy="75950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28B7F3E-15FC-9849-85F7-9F7CC2C21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860394"/>
                <a:ext cx="2529347" cy="7595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4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Количество сделок на фондовой бирже за квартал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пятисот инвесторов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4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612834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612834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46186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r="-70147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r="-58142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r="-49852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r="-4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r="-3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r="-2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r="-100735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r="-1481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8684" r="-461864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t="-98684" r="-701471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t="-98684" r="-58142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t="-98684" r="-49852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t="-98684" r="-4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t="-98684" r="-3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t="-98684" r="-2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t="-98684" r="-100735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t="-98684" r="-1481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1333" r="-46186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t="-201333" r="-70147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t="-201333" r="-58142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t="-201333" r="-49852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t="-201333" r="-4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t="-201333" r="-3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t="-201333" r="-2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t="-201333" r="-10073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t="-201333" r="-1481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2BCD56-8EBE-374F-9626-18794C2FABC9}"/>
                  </a:ext>
                </a:extLst>
              </p:cNvPr>
              <p:cNvSpPr/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2BCD56-8EBE-374F-9626-18794C2FA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  <a:blipFill>
                <a:blip r:embed="rId6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A0374E5-5486-0D49-BF29-9B8AA821286A}"/>
                  </a:ext>
                </a:extLst>
              </p:cNvPr>
              <p:cNvSpPr/>
              <p:nvPr/>
            </p:nvSpPr>
            <p:spPr>
              <a:xfrm>
                <a:off x="755576" y="4816792"/>
                <a:ext cx="3489994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A0374E5-5486-0D49-BF29-9B8AA8212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16792"/>
                <a:ext cx="3489994" cy="741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363755-C0B4-449F-8217-A2DAD4B115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363755-C0B4-449F-8217-A2DAD4B1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E5609BA-EB16-4753-A729-55459C500BF2}"/>
                  </a:ext>
                </a:extLst>
              </p:cNvPr>
              <p:cNvSpPr/>
              <p:nvPr/>
            </p:nvSpPr>
            <p:spPr>
              <a:xfrm>
                <a:off x="755576" y="3860394"/>
                <a:ext cx="2529347" cy="75950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E5609BA-EB16-4753-A729-55459C50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860394"/>
                <a:ext cx="2529347" cy="759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7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F38ACF-EEB2-7245-96EE-CD1D6A52FCBA}"/>
                  </a:ext>
                </a:extLst>
              </p:cNvPr>
              <p:cNvSpPr/>
              <p:nvPr/>
            </p:nvSpPr>
            <p:spPr>
              <a:xfrm>
                <a:off x="4736399" y="4771010"/>
                <a:ext cx="3652025" cy="832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F38ACF-EEB2-7245-96EE-CD1D6A52F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99" y="4771010"/>
                <a:ext cx="3652025" cy="832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80F5F1D9-0202-473B-BAEE-E36F5AC93E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Количество сделок на фондовой бирже за квартал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пятисот инвесторов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80F5F1D9-0202-473B-BAEE-E36F5AC93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5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Таблица 28">
                <a:extLst>
                  <a:ext uri="{FF2B5EF4-FFF2-40B4-BE49-F238E27FC236}">
                    <a16:creationId xmlns:a16="http://schemas.microsoft.com/office/drawing/2014/main" id="{BD7A9A9E-BDF0-4ABA-9A99-4E7F3CA12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964628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Таблица 28">
                <a:extLst>
                  <a:ext uri="{FF2B5EF4-FFF2-40B4-BE49-F238E27FC236}">
                    <a16:creationId xmlns:a16="http://schemas.microsoft.com/office/drawing/2014/main" id="{BD7A9A9E-BDF0-4ABA-9A99-4E7F3CA12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964628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46186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3529" r="-70147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65714" r="-58142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76471" r="-49852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80000" r="-4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80000" r="-3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80000" r="-20222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74265" r="-100735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80741" r="-1481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98684" r="-461864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3529" t="-98684" r="-701471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65714" t="-98684" r="-58142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76471" t="-98684" r="-49852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80000" t="-98684" r="-4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80000" t="-98684" r="-3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80000" t="-98684" r="-20222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74265" t="-98684" r="-100735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80741" t="-98684" r="-1481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01333" r="-46186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3529" t="-201333" r="-70147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65714" t="-201333" r="-58142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76471" t="-201333" r="-49852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80000" t="-201333" r="-4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80000" t="-201333" r="-3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80000" t="-201333" r="-2022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74265" t="-201333" r="-10073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80741" t="-201333" r="-1481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836F8E8-D761-471F-94D0-0AB31DAA8AE0}"/>
                  </a:ext>
                </a:extLst>
              </p:cNvPr>
              <p:cNvSpPr/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</a:t>
                </a: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836F8E8-D761-471F-94D0-0AB31DAA8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  <a:blipFill>
                <a:blip r:embed="rId7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0766AB9-708F-4764-9AD6-0290F710C388}"/>
                  </a:ext>
                </a:extLst>
              </p:cNvPr>
              <p:cNvSpPr/>
              <p:nvPr/>
            </p:nvSpPr>
            <p:spPr>
              <a:xfrm>
                <a:off x="755576" y="4816792"/>
                <a:ext cx="3489994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0766AB9-708F-4764-9AD6-0290F710C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16792"/>
                <a:ext cx="3489994" cy="7411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5">
                <a:extLst>
                  <a:ext uri="{FF2B5EF4-FFF2-40B4-BE49-F238E27FC236}">
                    <a16:creationId xmlns:a16="http://schemas.microsoft.com/office/drawing/2014/main" id="{C602195A-0184-4F93-87E7-1E91FA9EB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Объект 5">
                <a:extLst>
                  <a:ext uri="{FF2B5EF4-FFF2-40B4-BE49-F238E27FC236}">
                    <a16:creationId xmlns:a16="http://schemas.microsoft.com/office/drawing/2014/main" id="{C602195A-0184-4F93-87E7-1E91FA9E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E5DF399-ED56-4932-987C-82A4ABAA004A}"/>
                  </a:ext>
                </a:extLst>
              </p:cNvPr>
              <p:cNvSpPr/>
              <p:nvPr/>
            </p:nvSpPr>
            <p:spPr>
              <a:xfrm>
                <a:off x="755576" y="3860394"/>
                <a:ext cx="2529347" cy="75950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E5DF399-ED56-4932-987C-82A4ABAA0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860394"/>
                <a:ext cx="2529347" cy="7595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1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CAF86C9-DBE0-4866-9297-EA23557127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Количество сделок на фондовой бирже за квартал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пятисот инвесторов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CAF86C9-DBE0-4866-9297-EA2355712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4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083103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0.18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083103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46271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r="-70294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r="-58285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r="-500000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r="-4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r="-3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r="-2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r="-102206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r="-2963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8684" r="-46271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t="-98684" r="-702941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t="-98684" r="-58285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t="-98684" r="-500000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t="-98684" r="-403704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1333" r="-46271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529" t="-201333" r="-70294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65714" t="-201333" r="-58285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76471" t="-201333" r="-500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80000" t="-201333" r="-4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80000" t="-201333" r="-3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0000" t="-201333" r="-2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74265" t="-201333" r="-102206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50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80741" t="-201333" r="-2963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07ECBA9-17DE-B84B-933B-E73D5692EDD6}"/>
                  </a:ext>
                </a:extLst>
              </p:cNvPr>
              <p:cNvSpPr/>
              <p:nvPr/>
            </p:nvSpPr>
            <p:spPr>
              <a:xfrm>
                <a:off x="4245570" y="5406555"/>
                <a:ext cx="6367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36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07ECBA9-17DE-B84B-933B-E73D5692E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570" y="5406555"/>
                <a:ext cx="63671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F8D8514-57E0-F04E-804C-A8F1185FDD92}"/>
                  </a:ext>
                </a:extLst>
              </p:cNvPr>
              <p:cNvSpPr/>
              <p:nvPr/>
            </p:nvSpPr>
            <p:spPr>
              <a:xfrm>
                <a:off x="6643564" y="2062766"/>
                <a:ext cx="8258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F8D8514-57E0-F04E-804C-A8F1185FD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564" y="2062766"/>
                <a:ext cx="8258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6A9AB09-F235-9A45-8FC5-7D9B1AF451B5}"/>
              </a:ext>
            </a:extLst>
          </p:cNvPr>
          <p:cNvSpPr/>
          <p:nvPr/>
        </p:nvSpPr>
        <p:spPr>
          <a:xfrm>
            <a:off x="5660957" y="1219094"/>
            <a:ext cx="2754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вместе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т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к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 их мало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42ACCEB-11CA-44E2-B5C5-59F178C188F5}"/>
                  </a:ext>
                </a:extLst>
              </p:cNvPr>
              <p:cNvSpPr/>
              <p:nvPr/>
            </p:nvSpPr>
            <p:spPr>
              <a:xfrm>
                <a:off x="4736399" y="4771010"/>
                <a:ext cx="3652025" cy="832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42ACCEB-11CA-44E2-B5C5-59F178C18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99" y="4771010"/>
                <a:ext cx="3652025" cy="832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D887F96-BAE6-4F45-A736-457C5FD56619}"/>
                  </a:ext>
                </a:extLst>
              </p:cNvPr>
              <p:cNvSpPr/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D887F96-BAE6-4F45-A736-457C5FD56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  <a:blipFill>
                <a:blip r:embed="rId9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7E17F50-767D-45CD-BB03-08F365181B26}"/>
                  </a:ext>
                </a:extLst>
              </p:cNvPr>
              <p:cNvSpPr/>
              <p:nvPr/>
            </p:nvSpPr>
            <p:spPr>
              <a:xfrm>
                <a:off x="755576" y="4816792"/>
                <a:ext cx="3489994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7E17F50-767D-45CD-BB03-08F365181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16792"/>
                <a:ext cx="3489994" cy="7411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EB7E31C6-3A41-48BC-9B15-CA00B91CF8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EB7E31C6-3A41-48BC-9B15-CA00B91C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1F1F931-F615-4B3F-A9C4-F9F95EEC3348}"/>
                  </a:ext>
                </a:extLst>
              </p:cNvPr>
              <p:cNvSpPr/>
              <p:nvPr/>
            </p:nvSpPr>
            <p:spPr>
              <a:xfrm>
                <a:off x="755576" y="3860394"/>
                <a:ext cx="2529347" cy="75950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1F1F931-F615-4B3F-A9C4-F9F95EEC3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860394"/>
                <a:ext cx="2529347" cy="7595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8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5CCF85DC-587E-461A-A573-C3AB6B7E50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472745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0.18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0.06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kern="120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kern="120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199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170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87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20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5CCF85DC-587E-461A-A573-C3AB6B7E50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472745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462712" b="-2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529" r="-702941" b="-2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5714" r="-582857" b="-2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76471" r="-500000" b="-2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000" r="-403704" b="-2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0000" r="-303704" b="-2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80000" r="-203704" b="-2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74265" r="-102206" b="-2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80741" r="-2963" b="-22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84" r="-462712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529" t="-98684" r="-702941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5714" t="-98684" r="-582857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76471" t="-98684" r="-500000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000" t="-98684" r="-403704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b="0" i="1" kern="12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33" r="-462712" b="-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529" t="-201333" r="-702941" b="-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5714" t="-201333" r="-582857" b="-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76471" t="-201333" r="-500000" b="-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000" t="-201333" r="-403704" b="-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0000" t="-201333" r="-303704" b="-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80000" t="-201333" r="-203704" b="-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74265" t="-201333" r="-102206" b="-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80741" t="-201333" r="-2963" b="-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2930D89E-7F8E-1646-B1AA-3CA6BA943E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965713"/>
                <a:ext cx="7460414" cy="16561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199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500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0.37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500⋅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0.37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2930D89E-7F8E-1646-B1AA-3CA6BA94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65713"/>
                <a:ext cx="7460414" cy="16561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1D0D18A-FE79-40CD-B968-1C3ABF24AD53}"/>
              </a:ext>
            </a:extLst>
          </p:cNvPr>
          <p:cNvSpPr/>
          <p:nvPr/>
        </p:nvSpPr>
        <p:spPr>
          <a:xfrm>
            <a:off x="5660957" y="1219094"/>
            <a:ext cx="2754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8516A"/>
                </a:solidFill>
              </a:rPr>
              <a:t>вместе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т</a:t>
            </a:r>
            <a:r>
              <a:rPr lang="en-US" sz="2400" dirty="0">
                <a:solidFill>
                  <a:srgbClr val="28516A"/>
                </a:solidFill>
              </a:rPr>
              <a:t>.</a:t>
            </a:r>
            <a:r>
              <a:rPr lang="ru-RU" sz="2400" dirty="0">
                <a:solidFill>
                  <a:srgbClr val="28516A"/>
                </a:solidFill>
              </a:rPr>
              <a:t>к</a:t>
            </a:r>
            <a:r>
              <a:rPr lang="en-US" sz="2400" dirty="0">
                <a:solidFill>
                  <a:srgbClr val="28516A"/>
                </a:solidFill>
              </a:rPr>
              <a:t>.</a:t>
            </a:r>
            <a:r>
              <a:rPr lang="ru-RU" sz="2400" dirty="0">
                <a:solidFill>
                  <a:srgbClr val="28516A"/>
                </a:solidFill>
              </a:rPr>
              <a:t> их мало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D2876BBF-7845-42C2-841A-B081F05EA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D2876BBF-7845-42C2-841A-B081F05E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53B5EDC-2936-4DF0-A538-804D22D1CFD7}"/>
                  </a:ext>
                </a:extLst>
              </p:cNvPr>
              <p:cNvSpPr/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53B5EDC-2936-4DF0-A538-804D22D1C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  <a:blipFill>
                <a:blip r:embed="rId8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F3B6A71-57E5-465A-B465-E63A045C2698}"/>
                  </a:ext>
                </a:extLst>
              </p:cNvPr>
              <p:cNvSpPr/>
              <p:nvPr/>
            </p:nvSpPr>
            <p:spPr>
              <a:xfrm>
                <a:off x="6643564" y="2057830"/>
                <a:ext cx="8258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F3B6A71-57E5-465A-B465-E63A045C2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564" y="2057830"/>
                <a:ext cx="8258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84F85E55-6525-4C29-AFE4-6E1FC97AB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Количество сделок на фондовой бирже за квартал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пятисот инвесторов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84F85E55-6525-4C29-AFE4-6E1FC97AB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10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82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8E2B536-B9B2-4B39-8D85-48988B44E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777776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0.18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199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8E2B536-B9B2-4B39-8D85-48988B44E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777776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46271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529" r="-70294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5714" r="-58285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76471" r="-500000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000" r="-4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0000" r="-3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80000" r="-2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74265" r="-102206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80741" r="-2963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84" r="-46271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529" t="-98684" r="-702941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5714" t="-98684" r="-58285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76471" t="-98684" r="-500000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000" t="-98684" r="-403704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33" r="-46271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529" t="-201333" r="-70294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5714" t="-201333" r="-58285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76471" t="-201333" r="-500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000" t="-201333" r="-4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0000" t="-201333" r="-3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80000" t="-201333" r="-2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74265" t="-201333" r="-102206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80741" t="-201333" r="-2963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8077CF8-52DA-40B3-AAA8-0E8A0C919FB3}"/>
              </a:ext>
            </a:extLst>
          </p:cNvPr>
          <p:cNvSpPr/>
          <p:nvPr/>
        </p:nvSpPr>
        <p:spPr>
          <a:xfrm>
            <a:off x="5660957" y="1219094"/>
            <a:ext cx="2754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8516A"/>
                </a:solidFill>
              </a:rPr>
              <a:t>вместе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т</a:t>
            </a:r>
            <a:r>
              <a:rPr lang="en-US" sz="2400" dirty="0">
                <a:solidFill>
                  <a:srgbClr val="28516A"/>
                </a:solidFill>
              </a:rPr>
              <a:t>.</a:t>
            </a:r>
            <a:r>
              <a:rPr lang="ru-RU" sz="2400" dirty="0">
                <a:solidFill>
                  <a:srgbClr val="28516A"/>
                </a:solidFill>
              </a:rPr>
              <a:t>к</a:t>
            </a:r>
            <a:r>
              <a:rPr lang="en-US" sz="2400" dirty="0">
                <a:solidFill>
                  <a:srgbClr val="28516A"/>
                </a:solidFill>
              </a:rPr>
              <a:t>.</a:t>
            </a:r>
            <a:r>
              <a:rPr lang="ru-RU" sz="2400" dirty="0">
                <a:solidFill>
                  <a:srgbClr val="28516A"/>
                </a:solidFill>
              </a:rPr>
              <a:t> их мало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63C538BD-540D-43F1-B7EE-7C2107533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63C538BD-540D-43F1-B7EE-7C2107533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8EB59F5-4F31-42B4-8062-D5426812CFAF}"/>
                  </a:ext>
                </a:extLst>
              </p:cNvPr>
              <p:cNvSpPr/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8EB59F5-4F31-42B4-8062-D5426812C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  <a:blipFill>
                <a:blip r:embed="rId7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7F24D3D-98B5-4405-BD27-DBE4130196E7}"/>
                  </a:ext>
                </a:extLst>
              </p:cNvPr>
              <p:cNvSpPr/>
              <p:nvPr/>
            </p:nvSpPr>
            <p:spPr>
              <a:xfrm>
                <a:off x="6643564" y="2057830"/>
                <a:ext cx="8258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7F24D3D-98B5-4405-BD27-DBE413019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564" y="2057830"/>
                <a:ext cx="82586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65081D6B-E512-430A-ADC3-1F397B37DC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965713"/>
                <a:ext cx="8324510" cy="113272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199 −</m:t>
                                      </m:r>
                                      <m: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500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⋅0.37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500⋅0.37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=3.85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65081D6B-E512-430A-ADC3-1F397B37D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65713"/>
                <a:ext cx="8324510" cy="11327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F94D5552-BFE6-4F0F-8E12-B231D2C92E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Количество сделок на фондовой бирже за квартал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пятисот инвесторов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F94D5552-BFE6-4F0F-8E12-B231D2C9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10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94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0EC58DD-57C6-5947-86D8-C6CCAC7AD398}"/>
                  </a:ext>
                </a:extLst>
              </p:cNvPr>
              <p:cNvSpPr/>
              <p:nvPr/>
            </p:nvSpPr>
            <p:spPr>
              <a:xfrm>
                <a:off x="611560" y="5205331"/>
                <a:ext cx="7172028" cy="8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0.95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=7.8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0EC58DD-57C6-5947-86D8-C6CCAC7AD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205331"/>
                <a:ext cx="7172028" cy="8456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4838F1-2283-4BCF-84FC-FE4C954423B1}"/>
              </a:ext>
            </a:extLst>
          </p:cNvPr>
          <p:cNvSpPr/>
          <p:nvPr/>
        </p:nvSpPr>
        <p:spPr>
          <a:xfrm>
            <a:off x="5660957" y="1219094"/>
            <a:ext cx="2754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8516A"/>
                </a:solidFill>
              </a:rPr>
              <a:t>вместе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т</a:t>
            </a:r>
            <a:r>
              <a:rPr lang="en-US" sz="2400" dirty="0">
                <a:solidFill>
                  <a:srgbClr val="28516A"/>
                </a:solidFill>
              </a:rPr>
              <a:t>.</a:t>
            </a:r>
            <a:r>
              <a:rPr lang="ru-RU" sz="2400" dirty="0">
                <a:solidFill>
                  <a:srgbClr val="28516A"/>
                </a:solidFill>
              </a:rPr>
              <a:t>к</a:t>
            </a:r>
            <a:r>
              <a:rPr lang="en-US" sz="2400" dirty="0">
                <a:solidFill>
                  <a:srgbClr val="28516A"/>
                </a:solidFill>
              </a:rPr>
              <a:t>.</a:t>
            </a:r>
            <a:r>
              <a:rPr lang="ru-RU" sz="2400" dirty="0">
                <a:solidFill>
                  <a:srgbClr val="28516A"/>
                </a:solidFill>
              </a:rPr>
              <a:t> их мало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117CB782-3D8A-4053-A8A2-B75BB279D7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117CB782-3D8A-4053-A8A2-B75BB279D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673DFC7-E6DF-449D-AA11-64EA5084FEF8}"/>
                  </a:ext>
                </a:extLst>
              </p:cNvPr>
              <p:cNvSpPr/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673DFC7-E6DF-449D-AA11-64EA5084F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  <a:blipFill>
                <a:blip r:embed="rId8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0E09B73-862F-4159-B21A-D1EE341C56CB}"/>
                  </a:ext>
                </a:extLst>
              </p:cNvPr>
              <p:cNvSpPr/>
              <p:nvPr/>
            </p:nvSpPr>
            <p:spPr>
              <a:xfrm>
                <a:off x="6643564" y="2057830"/>
                <a:ext cx="8258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0E09B73-862F-4159-B21A-D1EE341C5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564" y="2057830"/>
                <a:ext cx="8258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279C0E13-4243-4262-90E3-BB98DD46F2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965713"/>
                <a:ext cx="8324510" cy="113272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199 −</m:t>
                                      </m:r>
                                      <m: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500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⋅0.37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500⋅0.37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=3.85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279C0E13-4243-4262-90E3-BB98DD46F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65713"/>
                <a:ext cx="8324510" cy="11327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69B4FCEE-D560-4161-AA37-9F2149B743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Количество сделок на фондовой бирже за квартал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пятисот инвесторов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69B4FCEE-D560-4161-AA37-9F2149B74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11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Таблица 12">
                <a:extLst>
                  <a:ext uri="{FF2B5EF4-FFF2-40B4-BE49-F238E27FC236}">
                    <a16:creationId xmlns:a16="http://schemas.microsoft.com/office/drawing/2014/main" id="{B1346E98-1205-4913-AF33-074F45BBF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422249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0.18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199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Таблица 12">
                <a:extLst>
                  <a:ext uri="{FF2B5EF4-FFF2-40B4-BE49-F238E27FC236}">
                    <a16:creationId xmlns:a16="http://schemas.microsoft.com/office/drawing/2014/main" id="{B1346E98-1205-4913-AF33-074F45BBF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422249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r="-46271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73529" r="-70294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65714" r="-58285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76471" r="-500000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80000" r="-4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580000" r="-3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680000" r="-2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774265" r="-102206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80741" r="-2963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t="-98684" r="-46271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73529" t="-98684" r="-702941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65714" t="-98684" r="-58285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76471" t="-98684" r="-500000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80000" t="-98684" r="-403704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t="-201333" r="-46271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73529" t="-201333" r="-70294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65714" t="-201333" r="-58285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76471" t="-201333" r="-500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80000" t="-201333" r="-4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580000" t="-201333" r="-3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680000" t="-201333" r="-2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774265" t="-201333" r="-102206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80741" t="-201333" r="-2963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871D2843-42A2-DC4E-A949-F31F076291CC}"/>
              </a:ext>
            </a:extLst>
          </p:cNvPr>
          <p:cNvSpPr txBox="1">
            <a:spLocks/>
          </p:cNvSpPr>
          <p:nvPr/>
        </p:nvSpPr>
        <p:spPr>
          <a:xfrm>
            <a:off x="1347019" y="5870647"/>
            <a:ext cx="7923388" cy="4950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Гипотеза о распределении Пуассона </a:t>
            </a:r>
            <a:r>
              <a:rPr lang="ru-RU" sz="2400" b="1" dirty="0">
                <a:solidFill>
                  <a:srgbClr val="28516A"/>
                </a:solidFill>
              </a:rPr>
              <a:t>не отвергается</a:t>
            </a:r>
          </a:p>
        </p:txBody>
      </p:sp>
      <p:pic>
        <p:nvPicPr>
          <p:cNvPr id="12" name="Рисунок 11" descr="флажок установлен">
            <a:extLst>
              <a:ext uri="{FF2B5EF4-FFF2-40B4-BE49-F238E27FC236}">
                <a16:creationId xmlns:a16="http://schemas.microsoft.com/office/drawing/2014/main" id="{8A940258-B195-564D-AEFB-00E4434CAC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944" y="561535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07C51D4-9C9E-4AF1-A3D0-31B05E48E4C0}"/>
                  </a:ext>
                </a:extLst>
              </p:cNvPr>
              <p:cNvSpPr/>
              <p:nvPr/>
            </p:nvSpPr>
            <p:spPr>
              <a:xfrm>
                <a:off x="611560" y="5205331"/>
                <a:ext cx="7172028" cy="8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0.95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=7.8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07C51D4-9C9E-4AF1-A3D0-31B05E48E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205331"/>
                <a:ext cx="7172028" cy="8456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DE6FB374-ECFE-4F22-9EE8-5988CB253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Количество сделок на фондовой бирже за квартал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пятисот инвесторов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DE6FB374-ECFE-4F22-9EE8-5988CB25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7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7C50399-D5F5-46D5-AE4A-0FD2413E1650}"/>
              </a:ext>
            </a:extLst>
          </p:cNvPr>
          <p:cNvSpPr/>
          <p:nvPr/>
        </p:nvSpPr>
        <p:spPr>
          <a:xfrm>
            <a:off x="5660957" y="1219094"/>
            <a:ext cx="2754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8516A"/>
                </a:solidFill>
              </a:rPr>
              <a:t>вместе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т</a:t>
            </a:r>
            <a:r>
              <a:rPr lang="en-US" sz="2400" dirty="0">
                <a:solidFill>
                  <a:srgbClr val="28516A"/>
                </a:solidFill>
              </a:rPr>
              <a:t>.</a:t>
            </a:r>
            <a:r>
              <a:rPr lang="ru-RU" sz="2400" dirty="0">
                <a:solidFill>
                  <a:srgbClr val="28516A"/>
                </a:solidFill>
              </a:rPr>
              <a:t>к</a:t>
            </a:r>
            <a:r>
              <a:rPr lang="en-US" sz="2400" dirty="0">
                <a:solidFill>
                  <a:srgbClr val="28516A"/>
                </a:solidFill>
              </a:rPr>
              <a:t>.</a:t>
            </a:r>
            <a:r>
              <a:rPr lang="ru-RU" sz="2400" dirty="0">
                <a:solidFill>
                  <a:srgbClr val="28516A"/>
                </a:solidFill>
              </a:rPr>
              <a:t> их мало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5D097EF6-A2BA-4E61-846F-6C4775BB4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5D097EF6-A2BA-4E61-846F-6C4775BB4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88036"/>
                <a:ext cx="2448271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F4C4CA7-8106-4681-A531-8FD9626A2E86}"/>
                  </a:ext>
                </a:extLst>
              </p:cNvPr>
              <p:cNvSpPr/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</a:t>
                </a: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F4C4CA7-8106-4681-A531-8FD9626A2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78" y="3377150"/>
                <a:ext cx="5086821" cy="481670"/>
              </a:xfrm>
              <a:prstGeom prst="rect">
                <a:avLst/>
              </a:prstGeom>
              <a:blipFill>
                <a:blip r:embed="rId10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170AE11-05A2-4EA0-8BC7-A2DCF35AC706}"/>
                  </a:ext>
                </a:extLst>
              </p:cNvPr>
              <p:cNvSpPr/>
              <p:nvPr/>
            </p:nvSpPr>
            <p:spPr>
              <a:xfrm>
                <a:off x="6643564" y="2057830"/>
                <a:ext cx="8258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170AE11-05A2-4EA0-8BC7-A2DCF35AC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564" y="2057830"/>
                <a:ext cx="8258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77012FCE-F0B1-478A-A07E-4D4EF56084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3965713"/>
                <a:ext cx="8324510" cy="113272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199 −</m:t>
                                      </m:r>
                                      <m: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500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⋅0.37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500⋅0.37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=3.85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77012FCE-F0B1-478A-A07E-4D4EF5608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65713"/>
                <a:ext cx="8324510" cy="11327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Таблица 12">
                <a:extLst>
                  <a:ext uri="{FF2B5EF4-FFF2-40B4-BE49-F238E27FC236}">
                    <a16:creationId xmlns:a16="http://schemas.microsoft.com/office/drawing/2014/main" id="{C64BA143-99DC-4E9C-8818-82DCD05CBB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422249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0.37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0.18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199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87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Таблица 12">
                <a:extLst>
                  <a:ext uri="{FF2B5EF4-FFF2-40B4-BE49-F238E27FC236}">
                    <a16:creationId xmlns:a16="http://schemas.microsoft.com/office/drawing/2014/main" id="{C64BA143-99DC-4E9C-8818-82DCD05CBB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422249"/>
                  </p:ext>
                </p:extLst>
              </p:nvPr>
            </p:nvGraphicFramePr>
            <p:xfrm>
              <a:off x="611560" y="1620000"/>
              <a:ext cx="8064899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4562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3183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5363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04434272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2113048101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4177626573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3092584897"/>
                        </a:ext>
                      </a:extLst>
                    </a:gridCol>
                    <a:gridCol w="824145">
                      <a:extLst>
                        <a:ext uri="{9D8B030D-6E8A-4147-A177-3AD203B41FA5}">
                          <a16:colId xmlns:a16="http://schemas.microsoft.com/office/drawing/2014/main" val="9209443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r="-462712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73529" r="-70294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65714" r="-58285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376471" r="-500000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480000" r="-4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580000" r="-3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680000" r="-203704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774265" r="-102206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880741" r="-2963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98684" r="-462712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73529" t="-98684" r="-702941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65714" t="-98684" r="-58285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376471" t="-98684" r="-500000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480000" t="-98684" r="-403704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201333" r="-46271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73529" t="-201333" r="-70294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65714" t="-201333" r="-58285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376471" t="-201333" r="-500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480000" t="-201333" r="-4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580000" t="-201333" r="-3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680000" t="-201333" r="-20370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774265" t="-201333" r="-102206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880741" t="-201333" r="-2963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699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Пирсона не состоятелен против всех альтернатив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бывают распределения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он не может отличить друг от друга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01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Пирсона не состоятелен против всех альтернатив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бывают распределения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он не может отличить друг от друга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Можно попробовать использовать критерий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Пирсона для непрерывных распределений</a:t>
            </a:r>
          </a:p>
        </p:txBody>
      </p:sp>
    </p:spTree>
    <p:extLst>
      <p:ext uri="{BB962C8B-B14F-4D97-AF65-F5344CB8AC3E}">
        <p14:creationId xmlns:p14="http://schemas.microsoft.com/office/powerpoint/2010/main" val="11243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841153"/>
            <a:ext cx="8064896" cy="257147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7, 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/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0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0, 0, 1, 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B6DC287B-049A-453D-90E5-DC3CB486AB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B6DC287B-049A-453D-90E5-DC3CB486A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B751ACE-967A-4FC8-9916-19F16A3DC7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B751ACE-967A-4FC8-9916-19F16A3DC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578E84A-7EC5-4DC5-AB30-D712BF950212}"/>
                  </a:ext>
                </a:extLst>
              </p:cNvPr>
              <p:cNvSpPr/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578E84A-7EC5-4DC5-AB30-D712BF950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4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Пирсона не состоятелен против всех альтернатив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бывают распределения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он не может отличить друг от друга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Можно попробовать использовать критерий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Пирсона для непрерывных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этого нужно будет разбить все возможные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значения непрерывной случайной величины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</a:t>
            </a:r>
            <a:r>
              <a:rPr lang="ru-RU" sz="2400" dirty="0" err="1">
                <a:solidFill>
                  <a:srgbClr val="373737"/>
                </a:solidFill>
              </a:rPr>
              <a:t>бины</a:t>
            </a:r>
            <a:r>
              <a:rPr lang="ru-RU" sz="2400" dirty="0">
                <a:solidFill>
                  <a:srgbClr val="373737"/>
                </a:solidFill>
              </a:rPr>
              <a:t> (как на гистограмме) </a:t>
            </a:r>
          </a:p>
        </p:txBody>
      </p:sp>
    </p:spTree>
    <p:extLst>
      <p:ext uri="{BB962C8B-B14F-4D97-AF65-F5344CB8AC3E}">
        <p14:creationId xmlns:p14="http://schemas.microsoft.com/office/powerpoint/2010/main" val="25189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Критерий Пирсона не состоятелен против всех альтернатив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бывают распределения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он не может отличить друг от друга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попробовать использовать критерий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Пирсона для непрерывных распределений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Для этого нужно будет разбить все возможные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значения непрерывной случайной величины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бины</a:t>
                </a:r>
                <a:r>
                  <a:rPr lang="ru-RU" sz="2400" dirty="0">
                    <a:solidFill>
                      <a:srgbClr val="373737"/>
                    </a:solidFill>
                  </a:rPr>
                  <a:t> (как на гистограмме)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Результат работы теста будет зависеть от числа выбранных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бинов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лучше пользоваться для непрерывных распределений другими критериями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256584"/>
              </a:xfrm>
              <a:prstGeom prst="rect">
                <a:avLst/>
              </a:prstGeom>
              <a:blipFill>
                <a:blip r:embed="rId4"/>
                <a:stretch>
                  <a:fillRect l="-2097" t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6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Гипотезы об однородности выборок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92447" cy="41909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Пирсона по аналогии с критерием Колмогорова можно использовать для проверки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гипотез об однородности выборок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226A086-4EBE-A54C-8D39-66F2AE530546}"/>
                  </a:ext>
                </a:extLst>
              </p:cNvPr>
              <p:cNvSpPr/>
              <p:nvPr/>
            </p:nvSpPr>
            <p:spPr>
              <a:xfrm>
                <a:off x="1265732" y="2061301"/>
                <a:ext cx="3009542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226A086-4EBE-A54C-8D39-66F2AE530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32" y="2061301"/>
                <a:ext cx="3009542" cy="6338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98581A76-91C8-844B-A83E-C534DA1368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064" y="3558065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98581A76-91C8-844B-A83E-C534DA136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064" y="3558065"/>
                <a:ext cx="2448271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5BD4AD8E-0DFA-2545-9B15-F27ED6B23C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065" y="4036431"/>
                <a:ext cx="244827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5BD4AD8E-0DFA-2545-9B15-F27ED6B2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065" y="4036431"/>
                <a:ext cx="2448271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4A0A2E-198D-AC48-AF8D-D7D02E92074E}"/>
                  </a:ext>
                </a:extLst>
              </p:cNvPr>
              <p:cNvSpPr/>
              <p:nvPr/>
            </p:nvSpPr>
            <p:spPr>
              <a:xfrm>
                <a:off x="4932040" y="2042739"/>
                <a:ext cx="2878801" cy="6709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4A0A2E-198D-AC48-AF8D-D7D02E920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042739"/>
                <a:ext cx="2878801" cy="670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75E268B8-DB17-A74F-BF10-CB7EDB716648}"/>
              </a:ext>
            </a:extLst>
          </p:cNvPr>
          <p:cNvSpPr txBox="1">
            <a:spLocks/>
          </p:cNvSpPr>
          <p:nvPr/>
        </p:nvSpPr>
        <p:spPr>
          <a:xfrm>
            <a:off x="612000" y="2763822"/>
            <a:ext cx="4608072" cy="414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</a:p>
        </p:txBody>
      </p:sp>
    </p:spTree>
    <p:extLst>
      <p:ext uri="{BB962C8B-B14F-4D97-AF65-F5344CB8AC3E}">
        <p14:creationId xmlns:p14="http://schemas.microsoft.com/office/powerpoint/2010/main" val="6044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сравнивать эмпирические частоты между собой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407922"/>
                  </p:ext>
                </p:extLst>
              </p:nvPr>
            </p:nvGraphicFramePr>
            <p:xfrm>
              <a:off x="562194" y="1809400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02710ADC-22AB-5147-95D2-A26285E32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407922"/>
                  </p:ext>
                </p:extLst>
              </p:nvPr>
            </p:nvGraphicFramePr>
            <p:xfrm>
              <a:off x="562194" y="1809400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04453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2727" r="-25314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5306" r="-14625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56338" r="-20281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8169" r="-1408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84" r="-204453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2727" t="-98684" r="-25314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5306" t="-98684" r="-14625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56338" t="-98684" r="-20281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8169" t="-98684" r="-1408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33" r="-20445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2727" t="-201333" r="-25314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5306" t="-201333" r="-14625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56338" t="-201333" r="-20281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8169" t="-201333" r="-140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587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сравнивать эмпирические частоты между собой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C59AA0F-36F5-9B46-86F6-0A6413E661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350" y="3429000"/>
                <a:ext cx="3744416" cy="178994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∼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C59AA0F-36F5-9B46-86F6-0A6413E6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50" y="3429000"/>
                <a:ext cx="3744416" cy="1789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88678D8-DC13-D442-A25D-0318D9006545}"/>
                  </a:ext>
                </a:extLst>
              </p:cNvPr>
              <p:cNvSpPr/>
              <p:nvPr/>
            </p:nvSpPr>
            <p:spPr>
              <a:xfrm>
                <a:off x="3653829" y="4339907"/>
                <a:ext cx="430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88678D8-DC13-D442-A25D-0318D9006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829" y="4339907"/>
                <a:ext cx="4309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5E37BC-49E8-9140-B6A6-606A7EEA73E8}"/>
                  </a:ext>
                </a:extLst>
              </p:cNvPr>
              <p:cNvSpPr/>
              <p:nvPr/>
            </p:nvSpPr>
            <p:spPr>
              <a:xfrm>
                <a:off x="3587583" y="3830662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5E37BC-49E8-9140-B6A6-606A7EEA7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583" y="3830662"/>
                <a:ext cx="511550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9AE4A36F-F901-4AF2-86CB-CE95DE8A88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752120"/>
                  </p:ext>
                </p:extLst>
              </p:nvPr>
            </p:nvGraphicFramePr>
            <p:xfrm>
              <a:off x="562194" y="1809400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9AE4A36F-F901-4AF2-86CB-CE95DE8A88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752120"/>
                  </p:ext>
                </p:extLst>
              </p:nvPr>
            </p:nvGraphicFramePr>
            <p:xfrm>
              <a:off x="562194" y="1809400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r="-204453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72727" r="-25314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65306" r="-14625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56338" r="-20281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28169" r="-1408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98684" r="-204453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72727" t="-98684" r="-25314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65306" t="-98684" r="-14625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56338" t="-98684" r="-20281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28169" t="-98684" r="-1408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201333" r="-20445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72727" t="-201333" r="-25314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65306" t="-201333" r="-14625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56338" t="-201333" r="-20281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28169" t="-201333" r="-140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09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сравнивать эмпирические частоты между собой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C59AA0F-36F5-9B46-86F6-0A6413E661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350" y="3429000"/>
                <a:ext cx="3744416" cy="178994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∼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C59AA0F-36F5-9B46-86F6-0A6413E6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50" y="3429000"/>
                <a:ext cx="3744416" cy="1789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88678D8-DC13-D442-A25D-0318D9006545}"/>
                  </a:ext>
                </a:extLst>
              </p:cNvPr>
              <p:cNvSpPr/>
              <p:nvPr/>
            </p:nvSpPr>
            <p:spPr>
              <a:xfrm>
                <a:off x="3653829" y="4339907"/>
                <a:ext cx="430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88678D8-DC13-D442-A25D-0318D9006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829" y="4339907"/>
                <a:ext cx="4309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5E37BC-49E8-9140-B6A6-606A7EEA73E8}"/>
                  </a:ext>
                </a:extLst>
              </p:cNvPr>
              <p:cNvSpPr/>
              <p:nvPr/>
            </p:nvSpPr>
            <p:spPr>
              <a:xfrm>
                <a:off x="3587583" y="3830662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5E37BC-49E8-9140-B6A6-606A7EEA7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583" y="3830662"/>
                <a:ext cx="511550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B12582-A8C4-5941-8523-45988942E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5342" y="3195426"/>
            <a:ext cx="3429384" cy="17146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E6AFBE-14D8-E74A-84AB-DB2EE43F86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0388" y="1365283"/>
            <a:ext cx="3444337" cy="1722170"/>
          </a:xfrm>
          <a:prstGeom prst="rect">
            <a:avLst/>
          </a:prstGeom>
        </p:spPr>
      </p:pic>
      <p:pic>
        <p:nvPicPr>
          <p:cNvPr id="18" name="Рисунок 17" descr="флажок установлен">
            <a:extLst>
              <a:ext uri="{FF2B5EF4-FFF2-40B4-BE49-F238E27FC236}">
                <a16:creationId xmlns:a16="http://schemas.microsoft.com/office/drawing/2014/main" id="{ABBE6888-C3B0-4348-AAC8-8646DABE37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5403" y="1121297"/>
            <a:ext cx="914400" cy="914400"/>
          </a:xfrm>
          <a:prstGeom prst="rect">
            <a:avLst/>
          </a:prstGeom>
        </p:spPr>
      </p:pic>
      <p:pic>
        <p:nvPicPr>
          <p:cNvPr id="19" name="Рисунок 18" descr="Флажок с крестиком">
            <a:extLst>
              <a:ext uri="{FF2B5EF4-FFF2-40B4-BE49-F238E27FC236}">
                <a16:creationId xmlns:a16="http://schemas.microsoft.com/office/drawing/2014/main" id="{CE90F4AC-0942-EC45-AB25-DCEB99BF3F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5403" y="290949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446A891-03AD-4661-99D4-006A878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752120"/>
                  </p:ext>
                </p:extLst>
              </p:nvPr>
            </p:nvGraphicFramePr>
            <p:xfrm>
              <a:off x="562194" y="1809400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446A891-03AD-4661-99D4-006A878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752120"/>
                  </p:ext>
                </p:extLst>
              </p:nvPr>
            </p:nvGraphicFramePr>
            <p:xfrm>
              <a:off x="562194" y="1809400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r="-204453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72727" r="-25314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65306" r="-14625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756338" r="-20281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428169" r="-1408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t="-98684" r="-204453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72727" t="-98684" r="-25314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65306" t="-98684" r="-14625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756338" t="-98684" r="-20281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428169" t="-98684" r="-1408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t="-201333" r="-20445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72727" t="-201333" r="-25314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65306" t="-201333" r="-14625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756338" t="-201333" r="-20281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428169" t="-201333" r="-140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61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Критерий Пирсона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сравнивать эмпирические частоты между собой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C59AA0F-36F5-9B46-86F6-0A6413E661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350" y="3429000"/>
                <a:ext cx="3744416" cy="178994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∼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BC59AA0F-36F5-9B46-86F6-0A6413E6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50" y="3429000"/>
                <a:ext cx="3744416" cy="1789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88678D8-DC13-D442-A25D-0318D9006545}"/>
                  </a:ext>
                </a:extLst>
              </p:cNvPr>
              <p:cNvSpPr/>
              <p:nvPr/>
            </p:nvSpPr>
            <p:spPr>
              <a:xfrm>
                <a:off x="3653829" y="4339907"/>
                <a:ext cx="430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88678D8-DC13-D442-A25D-0318D9006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829" y="4339907"/>
                <a:ext cx="4309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5E37BC-49E8-9140-B6A6-606A7EEA73E8}"/>
                  </a:ext>
                </a:extLst>
              </p:cNvPr>
              <p:cNvSpPr/>
              <p:nvPr/>
            </p:nvSpPr>
            <p:spPr>
              <a:xfrm>
                <a:off x="3587583" y="3830662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5E37BC-49E8-9140-B6A6-606A7EEA7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583" y="3830662"/>
                <a:ext cx="511550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B12582-A8C4-5941-8523-45988942E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5342" y="3195426"/>
            <a:ext cx="3429384" cy="17146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E6AFBE-14D8-E74A-84AB-DB2EE43F86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0388" y="1365283"/>
            <a:ext cx="3444337" cy="172217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00AB12-81CB-C64A-A218-88D16854CE71}"/>
              </a:ext>
            </a:extLst>
          </p:cNvPr>
          <p:cNvSpPr/>
          <p:nvPr/>
        </p:nvSpPr>
        <p:spPr>
          <a:xfrm>
            <a:off x="612000" y="5040000"/>
            <a:ext cx="76353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Можно использовать критерий для непрерывных распределений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 тогда придется дробить данные на </a:t>
            </a:r>
            <a:r>
              <a:rPr lang="ru-RU" sz="2400" dirty="0" err="1">
                <a:solidFill>
                  <a:srgbClr val="373737"/>
                </a:solidFill>
              </a:rPr>
              <a:t>бины</a:t>
            </a: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20" name="Рисунок 19" descr="флажок установлен">
            <a:extLst>
              <a:ext uri="{FF2B5EF4-FFF2-40B4-BE49-F238E27FC236}">
                <a16:creationId xmlns:a16="http://schemas.microsoft.com/office/drawing/2014/main" id="{FDF8B0DF-7B1A-42EE-9C22-309FA3FE63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5403" y="1121297"/>
            <a:ext cx="914400" cy="914400"/>
          </a:xfrm>
          <a:prstGeom prst="rect">
            <a:avLst/>
          </a:prstGeom>
        </p:spPr>
      </p:pic>
      <p:pic>
        <p:nvPicPr>
          <p:cNvPr id="21" name="Рисунок 20" descr="Флажок с крестиком">
            <a:extLst>
              <a:ext uri="{FF2B5EF4-FFF2-40B4-BE49-F238E27FC236}">
                <a16:creationId xmlns:a16="http://schemas.microsoft.com/office/drawing/2014/main" id="{856EFF3F-5376-4B2B-B6E7-305F7CBF01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5403" y="290949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Таблица 21">
                <a:extLst>
                  <a:ext uri="{FF2B5EF4-FFF2-40B4-BE49-F238E27FC236}">
                    <a16:creationId xmlns:a16="http://schemas.microsoft.com/office/drawing/2014/main" id="{04A6E469-A4A9-4E48-8B0D-1E431E726F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6654411"/>
                  </p:ext>
                </p:extLst>
              </p:nvPr>
            </p:nvGraphicFramePr>
            <p:xfrm>
              <a:off x="562194" y="1809400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Таблица 21">
                <a:extLst>
                  <a:ext uri="{FF2B5EF4-FFF2-40B4-BE49-F238E27FC236}">
                    <a16:creationId xmlns:a16="http://schemas.microsoft.com/office/drawing/2014/main" id="{04A6E469-A4A9-4E48-8B0D-1E431E726F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6654411"/>
                  </p:ext>
                </p:extLst>
              </p:nvPr>
            </p:nvGraphicFramePr>
            <p:xfrm>
              <a:off x="562194" y="1809400"/>
              <a:ext cx="4567421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04105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72159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9501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124001829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r="-204453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72727" r="-25314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65306" r="-146259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756338" r="-202817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428169" r="-1408" b="-2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t="-98684" r="-204453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72727" t="-98684" r="-25314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65306" t="-98684" r="-146259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756338" t="-98684" r="-202817" b="-1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428169" t="-98684" r="-1408" b="-1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t="-201333" r="-20445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72727" t="-201333" r="-25314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65306" t="-201333" r="-14625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756338" t="-201333" r="-20281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428169" t="-201333" r="-140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95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Критерий Пирсона позволяет проверять гипотезы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 виде распределения для дискретных случайных величин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Его можно использовать и для непрерывных величин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результат будет зависеть от числа выбранных групп</a:t>
            </a:r>
          </a:p>
        </p:txBody>
      </p:sp>
    </p:spTree>
    <p:extLst>
      <p:ext uri="{BB962C8B-B14F-4D97-AF65-F5344CB8AC3E}">
        <p14:creationId xmlns:p14="http://schemas.microsoft.com/office/powerpoint/2010/main" val="25361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841153"/>
            <a:ext cx="8064896" cy="257147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7, 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/>
              <p:nvPr/>
            </p:nvSpPr>
            <p:spPr>
              <a:xfrm>
                <a:off x="1831540" y="2785094"/>
                <a:ext cx="1656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40" y="2785094"/>
                <a:ext cx="1656158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/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0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0, 0, 1, 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D67C7B07-E5E8-4AE7-9255-11DA898294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D67C7B07-E5E8-4AE7-9255-11DA8982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BE85DB13-986C-41F0-BDB1-6F904864F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BE85DB13-986C-41F0-BDB1-6F904864F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2F7D6CE-088A-405C-9EF4-21202CD4E96D}"/>
                  </a:ext>
                </a:extLst>
              </p:cNvPr>
              <p:cNvSpPr/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2F7D6CE-088A-405C-9EF4-21202CD4E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78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841153"/>
            <a:ext cx="8064896" cy="257147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7, 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/>
              <p:nvPr/>
            </p:nvSpPr>
            <p:spPr>
              <a:xfrm>
                <a:off x="1831540" y="2785094"/>
                <a:ext cx="1656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40" y="2785094"/>
                <a:ext cx="1656158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/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0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0, 0, 1, 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4AD8695-8F06-2D45-8323-348E7FFDE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5976" y="3780000"/>
            <a:ext cx="3846120" cy="2640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264C7B93-9207-4203-AD3F-EFA4E53CEC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264C7B93-9207-4203-AD3F-EFA4E53CE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064B89E-E079-4198-9E34-054BA46379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E064B89E-E079-4198-9E34-054BA4637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1889AD2-A245-4CFB-9D56-4922290B1B95}"/>
                  </a:ext>
                </a:extLst>
              </p:cNvPr>
              <p:cNvSpPr/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1889AD2-A245-4CFB-9D56-4922290B1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3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841153"/>
            <a:ext cx="8064896" cy="257147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7, 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/>
              <p:nvPr/>
            </p:nvSpPr>
            <p:spPr>
              <a:xfrm>
                <a:off x="1831540" y="2785094"/>
                <a:ext cx="1656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40" y="2785094"/>
                <a:ext cx="1656158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/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0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0, 0, 1, 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/>
              <p:nvPr/>
            </p:nvSpPr>
            <p:spPr>
              <a:xfrm>
                <a:off x="4994952" y="2763571"/>
                <a:ext cx="2342501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кр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952" y="2763571"/>
                <a:ext cx="2342501" cy="494815"/>
              </a:xfrm>
              <a:prstGeom prst="rect">
                <a:avLst/>
              </a:prstGeom>
              <a:blipFill>
                <a:blip r:embed="rId6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51CE44-8763-1541-B7AA-4136E094A5AE}"/>
                  </a:ext>
                </a:extLst>
              </p:cNvPr>
              <p:cNvSpPr/>
              <p:nvPr/>
            </p:nvSpPr>
            <p:spPr>
              <a:xfrm>
                <a:off x="4001688" y="2790966"/>
                <a:ext cx="4844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51CE44-8763-1541-B7AA-4136E094A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88" y="2790966"/>
                <a:ext cx="4844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3FDD130-BB36-4ED8-97A5-8700624FCF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3FDD130-BB36-4ED8-97A5-8700624F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9D255889-4E56-40AD-A23D-BC7559881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9D255889-4E56-40AD-A23D-BC7559881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2754098-6983-42E5-B334-841012BA4FA9}"/>
                  </a:ext>
                </a:extLst>
              </p:cNvPr>
              <p:cNvSpPr/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2754098-6983-42E5-B334-841012BA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F37AA5C-F752-4A11-BBBF-28DA87A456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5976" y="3780000"/>
            <a:ext cx="3846120" cy="26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841153"/>
            <a:ext cx="8064896" cy="257147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7, 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916832"/>
                <a:ext cx="15584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/>
              <p:nvPr/>
            </p:nvSpPr>
            <p:spPr>
              <a:xfrm>
                <a:off x="1831540" y="2785094"/>
                <a:ext cx="1656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40" y="2785094"/>
                <a:ext cx="1656158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/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0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0, 0, 1, 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A3D863-DFD6-E943-81BD-9783AE524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304451"/>
                <a:ext cx="15584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/>
              <p:nvPr/>
            </p:nvSpPr>
            <p:spPr>
              <a:xfrm>
                <a:off x="4994952" y="2763571"/>
                <a:ext cx="2342501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кр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952" y="2763571"/>
                <a:ext cx="2342501" cy="494815"/>
              </a:xfrm>
              <a:prstGeom prst="rect">
                <a:avLst/>
              </a:prstGeom>
              <a:blipFill>
                <a:blip r:embed="rId6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51CE44-8763-1541-B7AA-4136E094A5AE}"/>
                  </a:ext>
                </a:extLst>
              </p:cNvPr>
              <p:cNvSpPr/>
              <p:nvPr/>
            </p:nvSpPr>
            <p:spPr>
              <a:xfrm>
                <a:off x="4001688" y="2790966"/>
                <a:ext cx="4844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51CE44-8763-1541-B7AA-4136E094A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88" y="2790966"/>
                <a:ext cx="4844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бъект 5">
            <a:extLst>
              <a:ext uri="{FF2B5EF4-FFF2-40B4-BE49-F238E27FC236}">
                <a16:creationId xmlns:a16="http://schemas.microsoft.com/office/drawing/2014/main" id="{BD6A51BD-D388-314A-BB6A-E1332A5A5EB7}"/>
              </a:ext>
            </a:extLst>
          </p:cNvPr>
          <p:cNvSpPr txBox="1">
            <a:spLocks/>
          </p:cNvSpPr>
          <p:nvPr/>
        </p:nvSpPr>
        <p:spPr>
          <a:xfrm>
            <a:off x="1366418" y="5360438"/>
            <a:ext cx="2341485" cy="798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Гипотеза</a:t>
            </a:r>
            <a:r>
              <a:rPr lang="ru-RU" sz="2400" dirty="0">
                <a:solidFill>
                  <a:srgbClr val="5C5B5C"/>
                </a:solidFill>
              </a:rPr>
              <a:t> </a:t>
            </a:r>
            <a:br>
              <a:rPr lang="en-US" sz="2400" dirty="0">
                <a:solidFill>
                  <a:srgbClr val="5C5B5C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не отвергается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/>
          </a:p>
        </p:txBody>
      </p:sp>
      <p:pic>
        <p:nvPicPr>
          <p:cNvPr id="25" name="Рисунок 24" descr="флажок установлен">
            <a:extLst>
              <a:ext uri="{FF2B5EF4-FFF2-40B4-BE49-F238E27FC236}">
                <a16:creationId xmlns:a16="http://schemas.microsoft.com/office/drawing/2014/main" id="{86B78C29-07BC-E847-8625-3F50E499E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018" y="52573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12D25FB4-B89D-47A1-9691-3F1F8ABE3F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12D25FB4-B89D-47A1-9691-3F1F8ABE3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780000"/>
                <a:ext cx="3023896" cy="4783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EB37821-F7DE-4CC5-A8A8-44A670DF33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EB37821-F7DE-4CC5-A8A8-44A670DF3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257693"/>
                <a:ext cx="2519840" cy="4783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DE94C8E-3C54-4614-8E16-E32A49DD8D11}"/>
                  </a:ext>
                </a:extLst>
              </p:cNvPr>
              <p:cNvSpPr/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DE94C8E-3C54-4614-8E16-E32A49DD8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751064"/>
                <a:ext cx="1235018" cy="6001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196EDC-B98A-4D16-9B09-B94B8C170B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5976" y="3780000"/>
            <a:ext cx="3846120" cy="26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знаков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3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8B857841-8ECF-D746-8923-10BEB9F42ED1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связанные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49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Критерий знаков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ранговые критерии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Бутстрап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3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знаков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3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265233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2652330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5">
            <a:extLst>
              <a:ext uri="{FF2B5EF4-FFF2-40B4-BE49-F238E27FC236}">
                <a16:creationId xmlns:a16="http://schemas.microsoft.com/office/drawing/2014/main" id="{F93B5577-8CFF-481C-9719-BC4257409EA5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связанные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7731F1BD-EC6E-40C8-AA4C-D3D319F21622}"/>
              </a:ext>
            </a:extLst>
          </p:cNvPr>
          <p:cNvSpPr/>
          <p:nvPr/>
        </p:nvSpPr>
        <p:spPr>
          <a:xfrm>
            <a:off x="4185092" y="770911"/>
            <a:ext cx="4680080" cy="139249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40B3B-D44A-4BC2-8A16-CF930AA49B66}"/>
              </a:ext>
            </a:extLst>
          </p:cNvPr>
          <p:cNvSpPr txBox="1"/>
          <p:nvPr/>
        </p:nvSpPr>
        <p:spPr>
          <a:xfrm>
            <a:off x="4575156" y="840263"/>
            <a:ext cx="4092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Снова превращаем выборки в нули и единицы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но немного другим способом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73839116-7623-4514-BAEA-95737DF73F94}"/>
              </a:ext>
            </a:extLst>
          </p:cNvPr>
          <p:cNvSpPr/>
          <p:nvPr/>
        </p:nvSpPr>
        <p:spPr>
          <a:xfrm>
            <a:off x="4311529" y="927784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4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знаков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3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265233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2652330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A8927D-EAAC-D544-9182-FAA422341C3D}"/>
                  </a:ext>
                </a:extLst>
              </p:cNvPr>
              <p:cNvSpPr txBox="1"/>
              <p:nvPr/>
            </p:nvSpPr>
            <p:spPr>
              <a:xfrm>
                <a:off x="612000" y="4860000"/>
                <a:ext cx="402802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(0.5, 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A8927D-EAAC-D544-9182-FAA42234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860000"/>
                <a:ext cx="4028026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бъект 5">
            <a:extLst>
              <a:ext uri="{FF2B5EF4-FFF2-40B4-BE49-F238E27FC236}">
                <a16:creationId xmlns:a16="http://schemas.microsoft.com/office/drawing/2014/main" id="{4CBE3F64-0B55-5D49-A200-4A9DE63214F6}"/>
              </a:ext>
            </a:extLst>
          </p:cNvPr>
          <p:cNvSpPr txBox="1">
            <a:spLocks/>
          </p:cNvSpPr>
          <p:nvPr/>
        </p:nvSpPr>
        <p:spPr>
          <a:xfrm>
            <a:off x="612000" y="4140000"/>
            <a:ext cx="3308250" cy="4141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5">
            <a:extLst>
              <a:ext uri="{FF2B5EF4-FFF2-40B4-BE49-F238E27FC236}">
                <a16:creationId xmlns:a16="http://schemas.microsoft.com/office/drawing/2014/main" id="{9681197B-D267-4BF5-A4B6-2BDDD09063DA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связанные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2AF7044-AB72-487C-92AD-59AAFED9E5DC}"/>
              </a:ext>
            </a:extLst>
          </p:cNvPr>
          <p:cNvSpPr/>
          <p:nvPr/>
        </p:nvSpPr>
        <p:spPr>
          <a:xfrm>
            <a:off x="4185092" y="770911"/>
            <a:ext cx="4680080" cy="139249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B1FF3-2CE2-480C-8630-1AC27A5E8D0A}"/>
              </a:ext>
            </a:extLst>
          </p:cNvPr>
          <p:cNvSpPr txBox="1"/>
          <p:nvPr/>
        </p:nvSpPr>
        <p:spPr>
          <a:xfrm>
            <a:off x="4575156" y="840263"/>
            <a:ext cx="4092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Снова превращаем выборки в нули и единицы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но немного другим способом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A27C05A-2153-437D-ACD4-AA8B1BAC8986}"/>
              </a:ext>
            </a:extLst>
          </p:cNvPr>
          <p:cNvSpPr/>
          <p:nvPr/>
        </p:nvSpPr>
        <p:spPr>
          <a:xfrm>
            <a:off x="4311529" y="927784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знаков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3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265233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2652330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A8927D-EAAC-D544-9182-FAA422341C3D}"/>
                  </a:ext>
                </a:extLst>
              </p:cNvPr>
              <p:cNvSpPr txBox="1"/>
              <p:nvPr/>
            </p:nvSpPr>
            <p:spPr>
              <a:xfrm>
                <a:off x="612000" y="4860000"/>
                <a:ext cx="402802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(0.5, 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A8927D-EAAC-D544-9182-FAA42234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860000"/>
                <a:ext cx="4028026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бъект 5">
            <a:extLst>
              <a:ext uri="{FF2B5EF4-FFF2-40B4-BE49-F238E27FC236}">
                <a16:creationId xmlns:a16="http://schemas.microsoft.com/office/drawing/2014/main" id="{4CBE3F64-0B55-5D49-A200-4A9DE63214F6}"/>
              </a:ext>
            </a:extLst>
          </p:cNvPr>
          <p:cNvSpPr txBox="1">
            <a:spLocks/>
          </p:cNvSpPr>
          <p:nvPr/>
        </p:nvSpPr>
        <p:spPr>
          <a:xfrm>
            <a:off x="612000" y="4140000"/>
            <a:ext cx="3308250" cy="4141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B454395-9B0C-1142-8877-7983BE13B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9042" y="2564904"/>
            <a:ext cx="3726055" cy="2496095"/>
          </a:xfrm>
          <a:prstGeom prst="rect">
            <a:avLst/>
          </a:prstGeom>
        </p:spPr>
      </p:pic>
      <p:sp>
        <p:nvSpPr>
          <p:cNvPr id="3" name="Объект 5">
            <a:extLst>
              <a:ext uri="{FF2B5EF4-FFF2-40B4-BE49-F238E27FC236}">
                <a16:creationId xmlns:a16="http://schemas.microsoft.com/office/drawing/2014/main" id="{3943307C-BB2C-4B23-969D-392A71596674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связанные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B09DA1E9-DB87-45EE-AF35-11C0F1E76BB2}"/>
              </a:ext>
            </a:extLst>
          </p:cNvPr>
          <p:cNvSpPr/>
          <p:nvPr/>
        </p:nvSpPr>
        <p:spPr>
          <a:xfrm>
            <a:off x="4185092" y="770911"/>
            <a:ext cx="4680080" cy="139249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AC4DD-32E2-47AF-95F3-8678BD04F85C}"/>
              </a:ext>
            </a:extLst>
          </p:cNvPr>
          <p:cNvSpPr txBox="1"/>
          <p:nvPr/>
        </p:nvSpPr>
        <p:spPr>
          <a:xfrm>
            <a:off x="4575156" y="840263"/>
            <a:ext cx="4092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Снова превращаем выборки в нули и единицы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но немного другим способом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4D82DE65-33D2-40F4-B11F-1DD8826D4C78}"/>
              </a:ext>
            </a:extLst>
          </p:cNvPr>
          <p:cNvSpPr/>
          <p:nvPr/>
        </p:nvSpPr>
        <p:spPr>
          <a:xfrm>
            <a:off x="4311529" y="927784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8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9C7A55B2-B25E-4313-8245-70F019C74E23}"/>
              </a:ext>
            </a:extLst>
          </p:cNvPr>
          <p:cNvSpPr/>
          <p:nvPr/>
        </p:nvSpPr>
        <p:spPr>
          <a:xfrm>
            <a:off x="611560" y="620689"/>
            <a:ext cx="8208692" cy="31599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A91A052A-E105-498B-AC00-BB783183AE36}"/>
              </a:ext>
            </a:extLst>
          </p:cNvPr>
          <p:cNvSpPr txBox="1">
            <a:spLocks/>
          </p:cNvSpPr>
          <p:nvPr/>
        </p:nvSpPr>
        <p:spPr>
          <a:xfrm>
            <a:off x="847060" y="712590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D49B238-B6F1-4BF6-A160-245F48EDE0B5}"/>
                  </a:ext>
                </a:extLst>
              </p:cNvPr>
              <p:cNvSpPr/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D49B238-B6F1-4BF6-A160-245F48EDE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  <a:blipFill>
                <a:blip r:embed="rId3"/>
                <a:stretch>
                  <a:fillRect l="-1083" r="-1083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8AE39C-172F-4616-BBBF-ADE37C000F5E}"/>
                  </a:ext>
                </a:extLst>
              </p:cNvPr>
              <p:cNvSpPr/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8AE39C-172F-4616-BBBF-ADE37C000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  <a:blipFill>
                <a:blip r:embed="rId4"/>
                <a:stretch>
                  <a:fillRect l="-1093" r="-956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A9234C50-06B5-4802-AD9C-FB27AEF9C494}"/>
              </a:ext>
            </a:extLst>
          </p:cNvPr>
          <p:cNvSpPr txBox="1">
            <a:spLocks/>
          </p:cNvSpPr>
          <p:nvPr/>
        </p:nvSpPr>
        <p:spPr>
          <a:xfrm>
            <a:off x="1308718" y="1916504"/>
            <a:ext cx="125971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2B3FDBBE-91BC-4005-9404-2EDB33FB1F70}"/>
              </a:ext>
            </a:extLst>
          </p:cNvPr>
          <p:cNvSpPr txBox="1">
            <a:spLocks/>
          </p:cNvSpPr>
          <p:nvPr/>
        </p:nvSpPr>
        <p:spPr>
          <a:xfrm>
            <a:off x="1536700" y="2447843"/>
            <a:ext cx="103173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1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00835A4-C53A-4E16-88EC-253F0A41A785}"/>
              </a:ext>
            </a:extLst>
          </p:cNvPr>
          <p:cNvSpPr/>
          <p:nvPr/>
        </p:nvSpPr>
        <p:spPr>
          <a:xfrm>
            <a:off x="611560" y="620689"/>
            <a:ext cx="8208692" cy="31599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4772EBAC-3C05-4B54-851C-DD72C5E20588}"/>
              </a:ext>
            </a:extLst>
          </p:cNvPr>
          <p:cNvSpPr txBox="1">
            <a:spLocks/>
          </p:cNvSpPr>
          <p:nvPr/>
        </p:nvSpPr>
        <p:spPr>
          <a:xfrm>
            <a:off x="847060" y="712590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16C6D08D-AF1D-4346-85C3-E0BA5E938C0C}"/>
                  </a:ext>
                </a:extLst>
              </p:cNvPr>
              <p:cNvSpPr/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16C6D08D-AF1D-4346-85C3-E0BA5E938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  <a:blipFill>
                <a:blip r:embed="rId3"/>
                <a:stretch>
                  <a:fillRect l="-1083" r="-1083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BE4A2BE2-A445-47E3-A7DA-5568A2C268D2}"/>
                  </a:ext>
                </a:extLst>
              </p:cNvPr>
              <p:cNvSpPr/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BE4A2BE2-A445-47E3-A7DA-5568A2C26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  <a:blipFill>
                <a:blip r:embed="rId4"/>
                <a:stretch>
                  <a:fillRect l="-1093" r="-956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бъект 5">
            <a:extLst>
              <a:ext uri="{FF2B5EF4-FFF2-40B4-BE49-F238E27FC236}">
                <a16:creationId xmlns:a16="http://schemas.microsoft.com/office/drawing/2014/main" id="{F1957E27-4A34-4367-B68C-C0E96038C798}"/>
              </a:ext>
            </a:extLst>
          </p:cNvPr>
          <p:cNvSpPr txBox="1">
            <a:spLocks/>
          </p:cNvSpPr>
          <p:nvPr/>
        </p:nvSpPr>
        <p:spPr>
          <a:xfrm>
            <a:off x="1308718" y="1916504"/>
            <a:ext cx="125971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55" name="Объект 5">
            <a:extLst>
              <a:ext uri="{FF2B5EF4-FFF2-40B4-BE49-F238E27FC236}">
                <a16:creationId xmlns:a16="http://schemas.microsoft.com/office/drawing/2014/main" id="{090178B7-5E7C-4A63-8E7C-AA8D12AA2E36}"/>
              </a:ext>
            </a:extLst>
          </p:cNvPr>
          <p:cNvSpPr txBox="1">
            <a:spLocks/>
          </p:cNvSpPr>
          <p:nvPr/>
        </p:nvSpPr>
        <p:spPr>
          <a:xfrm>
            <a:off x="1536700" y="2447843"/>
            <a:ext cx="103173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CDB428FC-B186-476F-AA18-C1E2D7DB4C32}"/>
              </a:ext>
            </a:extLst>
          </p:cNvPr>
          <p:cNvGrpSpPr/>
          <p:nvPr/>
        </p:nvGrpSpPr>
        <p:grpSpPr>
          <a:xfrm>
            <a:off x="611560" y="3922726"/>
            <a:ext cx="3023896" cy="1566842"/>
            <a:chOff x="611560" y="3922726"/>
            <a:chExt cx="3023896" cy="1566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Объект 5">
                  <a:extLst>
                    <a:ext uri="{FF2B5EF4-FFF2-40B4-BE49-F238E27FC236}">
                      <a16:creationId xmlns:a16="http://schemas.microsoft.com/office/drawing/2014/main" id="{D8A786AB-4934-41BF-843B-C797646647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/>
                </a:p>
              </p:txBody>
            </p:sp>
          </mc:Choice>
          <mc:Fallback xmlns="">
            <p:sp>
              <p:nvSpPr>
                <p:cNvPr id="57" name="Объект 5">
                  <a:extLst>
                    <a:ext uri="{FF2B5EF4-FFF2-40B4-BE49-F238E27FC236}">
                      <a16:creationId xmlns:a16="http://schemas.microsoft.com/office/drawing/2014/main" id="{D8A786AB-4934-41BF-843B-C79764664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Объект 5">
                  <a:extLst>
                    <a:ext uri="{FF2B5EF4-FFF2-40B4-BE49-F238E27FC236}">
                      <a16:creationId xmlns:a16="http://schemas.microsoft.com/office/drawing/2014/main" id="{27446A06-4990-45D8-96CE-057BE5FC0A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Объект 5">
                  <a:extLst>
                    <a:ext uri="{FF2B5EF4-FFF2-40B4-BE49-F238E27FC236}">
                      <a16:creationId xmlns:a16="http://schemas.microsoft.com/office/drawing/2014/main" id="{27446A06-4990-45D8-96CE-057BE5FC0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Прямоугольник 58">
                  <a:extLst>
                    <a:ext uri="{FF2B5EF4-FFF2-40B4-BE49-F238E27FC236}">
                      <a16:creationId xmlns:a16="http://schemas.microsoft.com/office/drawing/2014/main" id="{E8E3A0AB-7AC6-4621-A063-04795C6079E4}"/>
                    </a:ext>
                  </a:extLst>
                </p:cNvPr>
                <p:cNvSpPr/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Прямоугольник 58">
                  <a:extLst>
                    <a:ext uri="{FF2B5EF4-FFF2-40B4-BE49-F238E27FC236}">
                      <a16:creationId xmlns:a16="http://schemas.microsoft.com/office/drawing/2014/main" id="{E8E3A0AB-7AC6-4621-A063-04795C60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43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B83F7B6D-4683-4DFF-95C8-1B57EF924137}"/>
              </a:ext>
            </a:extLst>
          </p:cNvPr>
          <p:cNvSpPr/>
          <p:nvPr/>
        </p:nvSpPr>
        <p:spPr>
          <a:xfrm>
            <a:off x="611560" y="620689"/>
            <a:ext cx="8208692" cy="31599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0FD7750A-E1F2-4C08-B7F4-95D6147B7766}"/>
              </a:ext>
            </a:extLst>
          </p:cNvPr>
          <p:cNvSpPr txBox="1">
            <a:spLocks/>
          </p:cNvSpPr>
          <p:nvPr/>
        </p:nvSpPr>
        <p:spPr>
          <a:xfrm>
            <a:off x="847060" y="712590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2ED29BDD-D21D-41A2-8C40-46A3C8089E17}"/>
                  </a:ext>
                </a:extLst>
              </p:cNvPr>
              <p:cNvSpPr/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2ED29BDD-D21D-41A2-8C40-46A3C8089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  <a:blipFill>
                <a:blip r:embed="rId3"/>
                <a:stretch>
                  <a:fillRect l="-1083" r="-1083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CC453737-AA10-4AB2-A592-D83D90388DC0}"/>
                  </a:ext>
                </a:extLst>
              </p:cNvPr>
              <p:cNvSpPr/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CC453737-AA10-4AB2-A592-D83D90388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  <a:blipFill>
                <a:blip r:embed="rId4"/>
                <a:stretch>
                  <a:fillRect l="-1093" r="-956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Объект 5">
            <a:extLst>
              <a:ext uri="{FF2B5EF4-FFF2-40B4-BE49-F238E27FC236}">
                <a16:creationId xmlns:a16="http://schemas.microsoft.com/office/drawing/2014/main" id="{55F26E36-0ACF-4E2B-B409-54D6EC5C3E8D}"/>
              </a:ext>
            </a:extLst>
          </p:cNvPr>
          <p:cNvSpPr txBox="1">
            <a:spLocks/>
          </p:cNvSpPr>
          <p:nvPr/>
        </p:nvSpPr>
        <p:spPr>
          <a:xfrm>
            <a:off x="1308718" y="1916504"/>
            <a:ext cx="125971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65" name="Объект 5">
            <a:extLst>
              <a:ext uri="{FF2B5EF4-FFF2-40B4-BE49-F238E27FC236}">
                <a16:creationId xmlns:a16="http://schemas.microsoft.com/office/drawing/2014/main" id="{2B3DA9A9-2BA1-49E4-9C55-6C87A703E292}"/>
              </a:ext>
            </a:extLst>
          </p:cNvPr>
          <p:cNvSpPr txBox="1">
            <a:spLocks/>
          </p:cNvSpPr>
          <p:nvPr/>
        </p:nvSpPr>
        <p:spPr>
          <a:xfrm>
            <a:off x="1536700" y="2447843"/>
            <a:ext cx="103173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73A55337-59FF-499C-B5C3-FCDED41E976F}"/>
              </a:ext>
            </a:extLst>
          </p:cNvPr>
          <p:cNvGrpSpPr/>
          <p:nvPr/>
        </p:nvGrpSpPr>
        <p:grpSpPr>
          <a:xfrm>
            <a:off x="3016684" y="2793100"/>
            <a:ext cx="4362860" cy="461665"/>
            <a:chOff x="2844028" y="2793805"/>
            <a:chExt cx="436286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49C3D731-315D-4CCC-A537-C1CED319A3BC}"/>
                    </a:ext>
                  </a:extLst>
                </p:cNvPr>
                <p:cNvSpPr/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B30159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49C3D731-315D-4CCC-A537-C1CED319A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Прямоугольник 67">
                  <a:extLst>
                    <a:ext uri="{FF2B5EF4-FFF2-40B4-BE49-F238E27FC236}">
                      <a16:creationId xmlns:a16="http://schemas.microsoft.com/office/drawing/2014/main" id="{C6FE0886-E9E8-46A9-8B0D-9A8791EBFF66}"/>
                    </a:ext>
                  </a:extLst>
                </p:cNvPr>
                <p:cNvSpPr/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B30159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Прямоугольник 67">
                  <a:extLst>
                    <a:ext uri="{FF2B5EF4-FFF2-40B4-BE49-F238E27FC236}">
                      <a16:creationId xmlns:a16="http://schemas.microsoft.com/office/drawing/2014/main" id="{C6FE0886-E9E8-46A9-8B0D-9A8791EBFF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Прямоугольник 68">
                  <a:extLst>
                    <a:ext uri="{FF2B5EF4-FFF2-40B4-BE49-F238E27FC236}">
                      <a16:creationId xmlns:a16="http://schemas.microsoft.com/office/drawing/2014/main" id="{3155DB61-4C02-40CF-9211-AFE61AA05644}"/>
                    </a:ext>
                  </a:extLst>
                </p:cNvPr>
                <p:cNvSpPr/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Прямоугольник 68">
                  <a:extLst>
                    <a:ext uri="{FF2B5EF4-FFF2-40B4-BE49-F238E27FC236}">
                      <a16:creationId xmlns:a16="http://schemas.microsoft.com/office/drawing/2014/main" id="{3155DB61-4C02-40CF-9211-AFE61AA056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Прямоугольник 69">
                  <a:extLst>
                    <a:ext uri="{FF2B5EF4-FFF2-40B4-BE49-F238E27FC236}">
                      <a16:creationId xmlns:a16="http://schemas.microsoft.com/office/drawing/2014/main" id="{0EED95D5-3DC9-4AD6-8E74-85B2BDC98285}"/>
                    </a:ext>
                  </a:extLst>
                </p:cNvPr>
                <p:cNvSpPr/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Прямоугольник 69">
                  <a:extLst>
                    <a:ext uri="{FF2B5EF4-FFF2-40B4-BE49-F238E27FC236}">
                      <a16:creationId xmlns:a16="http://schemas.microsoft.com/office/drawing/2014/main" id="{0EED95D5-3DC9-4AD6-8E74-85B2BDC982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Прямоугольник 70">
                  <a:extLst>
                    <a:ext uri="{FF2B5EF4-FFF2-40B4-BE49-F238E27FC236}">
                      <a16:creationId xmlns:a16="http://schemas.microsoft.com/office/drawing/2014/main" id="{B705FBDF-0C75-413A-BF8E-8B8EC55F82C5}"/>
                    </a:ext>
                  </a:extLst>
                </p:cNvPr>
                <p:cNvSpPr/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Прямоугольник 70">
                  <a:extLst>
                    <a:ext uri="{FF2B5EF4-FFF2-40B4-BE49-F238E27FC236}">
                      <a16:creationId xmlns:a16="http://schemas.microsoft.com/office/drawing/2014/main" id="{B705FBDF-0C75-413A-BF8E-8B8EC55F82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Прямоугольник 71">
                  <a:extLst>
                    <a:ext uri="{FF2B5EF4-FFF2-40B4-BE49-F238E27FC236}">
                      <a16:creationId xmlns:a16="http://schemas.microsoft.com/office/drawing/2014/main" id="{1831188B-87F3-45F1-9C5D-183B015B41C1}"/>
                    </a:ext>
                  </a:extLst>
                </p:cNvPr>
                <p:cNvSpPr/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Прямоугольник 71">
                  <a:extLst>
                    <a:ext uri="{FF2B5EF4-FFF2-40B4-BE49-F238E27FC236}">
                      <a16:creationId xmlns:a16="http://schemas.microsoft.com/office/drawing/2014/main" id="{1831188B-87F3-45F1-9C5D-183B015B41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Прямоугольник 72">
                  <a:extLst>
                    <a:ext uri="{FF2B5EF4-FFF2-40B4-BE49-F238E27FC236}">
                      <a16:creationId xmlns:a16="http://schemas.microsoft.com/office/drawing/2014/main" id="{DDA22E5B-CA23-4B1A-AEA3-E6108EBE4671}"/>
                    </a:ext>
                  </a:extLst>
                </p:cNvPr>
                <p:cNvSpPr/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Прямоугольник 72">
                  <a:extLst>
                    <a:ext uri="{FF2B5EF4-FFF2-40B4-BE49-F238E27FC236}">
                      <a16:creationId xmlns:a16="http://schemas.microsoft.com/office/drawing/2014/main" id="{DDA22E5B-CA23-4B1A-AEA3-E6108EBE46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Прямоугольник 73">
                  <a:extLst>
                    <a:ext uri="{FF2B5EF4-FFF2-40B4-BE49-F238E27FC236}">
                      <a16:creationId xmlns:a16="http://schemas.microsoft.com/office/drawing/2014/main" id="{F19CEB4C-D397-4317-BF4A-A78DC53B921F}"/>
                    </a:ext>
                  </a:extLst>
                </p:cNvPr>
                <p:cNvSpPr/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Прямоугольник 73">
                  <a:extLst>
                    <a:ext uri="{FF2B5EF4-FFF2-40B4-BE49-F238E27FC236}">
                      <a16:creationId xmlns:a16="http://schemas.microsoft.com/office/drawing/2014/main" id="{F19CEB4C-D397-4317-BF4A-A78DC53B9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Прямоугольник 74">
                  <a:extLst>
                    <a:ext uri="{FF2B5EF4-FFF2-40B4-BE49-F238E27FC236}">
                      <a16:creationId xmlns:a16="http://schemas.microsoft.com/office/drawing/2014/main" id="{D5B3E640-08B2-4304-9A3E-56004820D79F}"/>
                    </a:ext>
                  </a:extLst>
                </p:cNvPr>
                <p:cNvSpPr/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Прямоугольник 74">
                  <a:extLst>
                    <a:ext uri="{FF2B5EF4-FFF2-40B4-BE49-F238E27FC236}">
                      <a16:creationId xmlns:a16="http://schemas.microsoft.com/office/drawing/2014/main" id="{D5B3E640-08B2-4304-9A3E-56004820D7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34C81123-887B-44D4-BC6B-6F858D7DDEB3}"/>
                    </a:ext>
                  </a:extLst>
                </p:cNvPr>
                <p:cNvSpPr/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34C81123-887B-44D4-BC6B-6F858D7DDE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6B040938-0189-4954-A020-4A029300467E}"/>
              </a:ext>
            </a:extLst>
          </p:cNvPr>
          <p:cNvGrpSpPr/>
          <p:nvPr/>
        </p:nvGrpSpPr>
        <p:grpSpPr>
          <a:xfrm>
            <a:off x="611560" y="3922726"/>
            <a:ext cx="3023896" cy="1566842"/>
            <a:chOff x="611560" y="3922726"/>
            <a:chExt cx="3023896" cy="1566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Объект 5">
                  <a:extLst>
                    <a:ext uri="{FF2B5EF4-FFF2-40B4-BE49-F238E27FC236}">
                      <a16:creationId xmlns:a16="http://schemas.microsoft.com/office/drawing/2014/main" id="{1378050B-9FD9-4A24-890C-1DFFF95FB61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/>
                </a:p>
              </p:txBody>
            </p:sp>
          </mc:Choice>
          <mc:Fallback xmlns="">
            <p:sp>
              <p:nvSpPr>
                <p:cNvPr id="78" name="Объект 5">
                  <a:extLst>
                    <a:ext uri="{FF2B5EF4-FFF2-40B4-BE49-F238E27FC236}">
                      <a16:creationId xmlns:a16="http://schemas.microsoft.com/office/drawing/2014/main" id="{1378050B-9FD9-4A24-890C-1DFFF95FB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Объект 5">
                  <a:extLst>
                    <a:ext uri="{FF2B5EF4-FFF2-40B4-BE49-F238E27FC236}">
                      <a16:creationId xmlns:a16="http://schemas.microsoft.com/office/drawing/2014/main" id="{64DC82AA-4346-40F8-A5DB-AF09A660AF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Объект 5">
                  <a:extLst>
                    <a:ext uri="{FF2B5EF4-FFF2-40B4-BE49-F238E27FC236}">
                      <a16:creationId xmlns:a16="http://schemas.microsoft.com/office/drawing/2014/main" id="{64DC82AA-4346-40F8-A5DB-AF09A660A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0E6E29AE-1EB3-40FB-A4F7-7E106E14FC35}"/>
                    </a:ext>
                  </a:extLst>
                </p:cNvPr>
                <p:cNvSpPr/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0E6E29AE-1EB3-40FB-A4F7-7E106E14FC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58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775956BE-08F0-4A8A-811A-BF4114797C2A}"/>
              </a:ext>
            </a:extLst>
          </p:cNvPr>
          <p:cNvSpPr/>
          <p:nvPr/>
        </p:nvSpPr>
        <p:spPr>
          <a:xfrm>
            <a:off x="611560" y="620689"/>
            <a:ext cx="8208692" cy="31599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1555ECC7-A172-4966-ACBA-C98DED9F1E19}"/>
              </a:ext>
            </a:extLst>
          </p:cNvPr>
          <p:cNvSpPr txBox="1">
            <a:spLocks/>
          </p:cNvSpPr>
          <p:nvPr/>
        </p:nvSpPr>
        <p:spPr>
          <a:xfrm>
            <a:off x="847060" y="712590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0D0D5684-8019-4A8F-AC21-2D58095700F0}"/>
              </a:ext>
            </a:extLst>
          </p:cNvPr>
          <p:cNvGrpSpPr/>
          <p:nvPr/>
        </p:nvGrpSpPr>
        <p:grpSpPr>
          <a:xfrm>
            <a:off x="3016684" y="2793100"/>
            <a:ext cx="4362860" cy="461665"/>
            <a:chOff x="2844028" y="2793805"/>
            <a:chExt cx="436286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F3905A5-3BC0-4EE9-9CFF-1774CA681596}"/>
                    </a:ext>
                  </a:extLst>
                </p:cNvPr>
                <p:cNvSpPr/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EF3905A5-3BC0-4EE9-9CFF-1774CA6815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Прямоугольник 41">
                  <a:extLst>
                    <a:ext uri="{FF2B5EF4-FFF2-40B4-BE49-F238E27FC236}">
                      <a16:creationId xmlns:a16="http://schemas.microsoft.com/office/drawing/2014/main" id="{08606CF0-27AA-47D7-8DBB-E03F9F565685}"/>
                    </a:ext>
                  </a:extLst>
                </p:cNvPr>
                <p:cNvSpPr/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Прямоугольник 41">
                  <a:extLst>
                    <a:ext uri="{FF2B5EF4-FFF2-40B4-BE49-F238E27FC236}">
                      <a16:creationId xmlns:a16="http://schemas.microsoft.com/office/drawing/2014/main" id="{08606CF0-27AA-47D7-8DBB-E03F9F565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3D442AC5-7BEA-4324-85CC-F6E00FDAE2C6}"/>
                    </a:ext>
                  </a:extLst>
                </p:cNvPr>
                <p:cNvSpPr/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3D442AC5-7BEA-4324-85CC-F6E00FDAE2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CC641CB3-E2D7-4ECB-A6FD-14F52DD0D44B}"/>
                    </a:ext>
                  </a:extLst>
                </p:cNvPr>
                <p:cNvSpPr/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CC641CB3-E2D7-4ECB-A6FD-14F52DD0D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2510CA9C-249D-4860-A57A-413018773729}"/>
                    </a:ext>
                  </a:extLst>
                </p:cNvPr>
                <p:cNvSpPr/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2510CA9C-249D-4860-A57A-4130187737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Прямоугольник 49">
                  <a:extLst>
                    <a:ext uri="{FF2B5EF4-FFF2-40B4-BE49-F238E27FC236}">
                      <a16:creationId xmlns:a16="http://schemas.microsoft.com/office/drawing/2014/main" id="{1A494E97-A5D8-40F9-BE48-B3C3B7E1E9D5}"/>
                    </a:ext>
                  </a:extLst>
                </p:cNvPr>
                <p:cNvSpPr/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Прямоугольник 49">
                  <a:extLst>
                    <a:ext uri="{FF2B5EF4-FFF2-40B4-BE49-F238E27FC236}">
                      <a16:creationId xmlns:a16="http://schemas.microsoft.com/office/drawing/2014/main" id="{1A494E97-A5D8-40F9-BE48-B3C3B7E1E9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C46A024B-BF52-41AF-8F6B-283FF3A929B5}"/>
                    </a:ext>
                  </a:extLst>
                </p:cNvPr>
                <p:cNvSpPr/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C46A024B-BF52-41AF-8F6B-283FF3A929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Прямоугольник 53">
                  <a:extLst>
                    <a:ext uri="{FF2B5EF4-FFF2-40B4-BE49-F238E27FC236}">
                      <a16:creationId xmlns:a16="http://schemas.microsoft.com/office/drawing/2014/main" id="{5E2D84E3-2F55-4CA2-81E2-C680684CD141}"/>
                    </a:ext>
                  </a:extLst>
                </p:cNvPr>
                <p:cNvSpPr/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Прямоугольник 53">
                  <a:extLst>
                    <a:ext uri="{FF2B5EF4-FFF2-40B4-BE49-F238E27FC236}">
                      <a16:creationId xmlns:a16="http://schemas.microsoft.com/office/drawing/2014/main" id="{5E2D84E3-2F55-4CA2-81E2-C680684CD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6D3DA4BC-DF51-4412-B2BA-3A359BB45D4E}"/>
                    </a:ext>
                  </a:extLst>
                </p:cNvPr>
                <p:cNvSpPr/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6D3DA4BC-DF51-4412-B2BA-3A359BB45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1DA2D614-90B8-4362-B6CF-5ED5404BEF4A}"/>
                    </a:ext>
                  </a:extLst>
                </p:cNvPr>
                <p:cNvSpPr/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1DA2D614-90B8-4362-B6CF-5ED5404BEF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80CBEB5-83B1-432B-AC92-25DEF9E704FC}"/>
                  </a:ext>
                </a:extLst>
              </p:cNvPr>
              <p:cNvSpPr/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80CBEB5-83B1-432B-AC92-25DEF9E70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  <a:blipFill>
                <a:blip r:embed="rId13"/>
                <a:stretch>
                  <a:fillRect l="-1083" r="-1083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3369CED2-DACF-4602-9632-4C9833214434}"/>
                  </a:ext>
                </a:extLst>
              </p:cNvPr>
              <p:cNvSpPr/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3369CED2-DACF-4602-9632-4C9833214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  <a:blipFill>
                <a:blip r:embed="rId14"/>
                <a:stretch>
                  <a:fillRect l="-1093" r="-956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Объект 5">
            <a:extLst>
              <a:ext uri="{FF2B5EF4-FFF2-40B4-BE49-F238E27FC236}">
                <a16:creationId xmlns:a16="http://schemas.microsoft.com/office/drawing/2014/main" id="{852FD9D5-6575-497D-8FB0-8104032CFE92}"/>
              </a:ext>
            </a:extLst>
          </p:cNvPr>
          <p:cNvSpPr txBox="1">
            <a:spLocks/>
          </p:cNvSpPr>
          <p:nvPr/>
        </p:nvSpPr>
        <p:spPr>
          <a:xfrm>
            <a:off x="1308718" y="1916504"/>
            <a:ext cx="125971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66" name="Объект 5">
            <a:extLst>
              <a:ext uri="{FF2B5EF4-FFF2-40B4-BE49-F238E27FC236}">
                <a16:creationId xmlns:a16="http://schemas.microsoft.com/office/drawing/2014/main" id="{861D3811-48FA-4C53-AF90-95FB655C2FB3}"/>
              </a:ext>
            </a:extLst>
          </p:cNvPr>
          <p:cNvSpPr txBox="1">
            <a:spLocks/>
          </p:cNvSpPr>
          <p:nvPr/>
        </p:nvSpPr>
        <p:spPr>
          <a:xfrm>
            <a:off x="1536700" y="2447843"/>
            <a:ext cx="103173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06FC4DA-0F02-4E05-814C-5F711DABE88B}"/>
                  </a:ext>
                </a:extLst>
              </p:cNvPr>
              <p:cNvSpPr/>
              <p:nvPr/>
            </p:nvSpPr>
            <p:spPr>
              <a:xfrm>
                <a:off x="3426154" y="3227884"/>
                <a:ext cx="142019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06FC4DA-0F02-4E05-814C-5F711DABE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154" y="3227884"/>
                <a:ext cx="1420196" cy="369332"/>
              </a:xfrm>
              <a:prstGeom prst="rect">
                <a:avLst/>
              </a:prstGeom>
              <a:blipFill>
                <a:blip r:embed="rId15"/>
                <a:stretch>
                  <a:fillRect r="-4721" b="-1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F002B3C8-B537-4F88-ABD7-60F128B78591}"/>
              </a:ext>
            </a:extLst>
          </p:cNvPr>
          <p:cNvGrpSpPr/>
          <p:nvPr/>
        </p:nvGrpSpPr>
        <p:grpSpPr>
          <a:xfrm>
            <a:off x="611560" y="3922726"/>
            <a:ext cx="3023896" cy="1566842"/>
            <a:chOff x="611560" y="3922726"/>
            <a:chExt cx="3023896" cy="1566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Объект 5">
                  <a:extLst>
                    <a:ext uri="{FF2B5EF4-FFF2-40B4-BE49-F238E27FC236}">
                      <a16:creationId xmlns:a16="http://schemas.microsoft.com/office/drawing/2014/main" id="{90C689B9-19B1-47D3-AC30-05C9E8F4BB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/>
                </a:p>
              </p:txBody>
            </p:sp>
          </mc:Choice>
          <mc:Fallback xmlns="">
            <p:sp>
              <p:nvSpPr>
                <p:cNvPr id="73" name="Объект 5">
                  <a:extLst>
                    <a:ext uri="{FF2B5EF4-FFF2-40B4-BE49-F238E27FC236}">
                      <a16:creationId xmlns:a16="http://schemas.microsoft.com/office/drawing/2014/main" id="{90C689B9-19B1-47D3-AC30-05C9E8F4B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Объект 5">
                  <a:extLst>
                    <a:ext uri="{FF2B5EF4-FFF2-40B4-BE49-F238E27FC236}">
                      <a16:creationId xmlns:a16="http://schemas.microsoft.com/office/drawing/2014/main" id="{A8C6DD51-0295-414E-A0D3-368562854E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Объект 5">
                  <a:extLst>
                    <a:ext uri="{FF2B5EF4-FFF2-40B4-BE49-F238E27FC236}">
                      <a16:creationId xmlns:a16="http://schemas.microsoft.com/office/drawing/2014/main" id="{A8C6DD51-0295-414E-A0D3-368562854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Прямоугольник 74">
                  <a:extLst>
                    <a:ext uri="{FF2B5EF4-FFF2-40B4-BE49-F238E27FC236}">
                      <a16:creationId xmlns:a16="http://schemas.microsoft.com/office/drawing/2014/main" id="{E1599532-28E7-4715-BC0E-2BDB316DF126}"/>
                    </a:ext>
                  </a:extLst>
                </p:cNvPr>
                <p:cNvSpPr/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Прямоугольник 74">
                  <a:extLst>
                    <a:ext uri="{FF2B5EF4-FFF2-40B4-BE49-F238E27FC236}">
                      <a16:creationId xmlns:a16="http://schemas.microsoft.com/office/drawing/2014/main" id="{E1599532-28E7-4715-BC0E-2BDB316DF1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168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5936FAA1-5FF2-4026-9D24-49D8AFA2572A}"/>
              </a:ext>
            </a:extLst>
          </p:cNvPr>
          <p:cNvSpPr/>
          <p:nvPr/>
        </p:nvSpPr>
        <p:spPr>
          <a:xfrm>
            <a:off x="611560" y="620689"/>
            <a:ext cx="8208692" cy="31599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1EACF81A-0041-4A8B-8255-289871326325}"/>
              </a:ext>
            </a:extLst>
          </p:cNvPr>
          <p:cNvSpPr txBox="1">
            <a:spLocks/>
          </p:cNvSpPr>
          <p:nvPr/>
        </p:nvSpPr>
        <p:spPr>
          <a:xfrm>
            <a:off x="847060" y="712590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D868B8EA-E5E5-42D7-B654-74CB2A15D094}"/>
                  </a:ext>
                </a:extLst>
              </p:cNvPr>
              <p:cNvSpPr/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D868B8EA-E5E5-42D7-B654-74CB2A15D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  <a:blipFill>
                <a:blip r:embed="rId3"/>
                <a:stretch>
                  <a:fillRect l="-1083" r="-1083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03237A48-685E-496F-98B4-9A67A0051339}"/>
                  </a:ext>
                </a:extLst>
              </p:cNvPr>
              <p:cNvSpPr/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03237A48-685E-496F-98B4-9A67A0051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  <a:blipFill>
                <a:blip r:embed="rId4"/>
                <a:stretch>
                  <a:fillRect l="-1093" r="-956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Объект 5">
            <a:extLst>
              <a:ext uri="{FF2B5EF4-FFF2-40B4-BE49-F238E27FC236}">
                <a16:creationId xmlns:a16="http://schemas.microsoft.com/office/drawing/2014/main" id="{6AEF8446-FBCA-456C-A580-566CDFAF4203}"/>
              </a:ext>
            </a:extLst>
          </p:cNvPr>
          <p:cNvSpPr txBox="1">
            <a:spLocks/>
          </p:cNvSpPr>
          <p:nvPr/>
        </p:nvSpPr>
        <p:spPr>
          <a:xfrm>
            <a:off x="1308718" y="1916504"/>
            <a:ext cx="125971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69" name="Объект 5">
            <a:extLst>
              <a:ext uri="{FF2B5EF4-FFF2-40B4-BE49-F238E27FC236}">
                <a16:creationId xmlns:a16="http://schemas.microsoft.com/office/drawing/2014/main" id="{C78315A7-203E-43CB-826A-253B8538A4B7}"/>
              </a:ext>
            </a:extLst>
          </p:cNvPr>
          <p:cNvSpPr txBox="1">
            <a:spLocks/>
          </p:cNvSpPr>
          <p:nvPr/>
        </p:nvSpPr>
        <p:spPr>
          <a:xfrm>
            <a:off x="1536700" y="2447843"/>
            <a:ext cx="103173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F1FEAF0E-9F6B-4306-ADDD-396B59C55843}"/>
              </a:ext>
            </a:extLst>
          </p:cNvPr>
          <p:cNvGrpSpPr/>
          <p:nvPr/>
        </p:nvGrpSpPr>
        <p:grpSpPr>
          <a:xfrm>
            <a:off x="3016684" y="2793100"/>
            <a:ext cx="4362860" cy="461665"/>
            <a:chOff x="2844028" y="2793805"/>
            <a:chExt cx="436286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Прямоугольник 74">
                  <a:extLst>
                    <a:ext uri="{FF2B5EF4-FFF2-40B4-BE49-F238E27FC236}">
                      <a16:creationId xmlns:a16="http://schemas.microsoft.com/office/drawing/2014/main" id="{54F52E81-A22E-4BEA-8813-4A8480A201FF}"/>
                    </a:ext>
                  </a:extLst>
                </p:cNvPr>
                <p:cNvSpPr/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Прямоугольник 74">
                  <a:extLst>
                    <a:ext uri="{FF2B5EF4-FFF2-40B4-BE49-F238E27FC236}">
                      <a16:creationId xmlns:a16="http://schemas.microsoft.com/office/drawing/2014/main" id="{54F52E81-A22E-4BEA-8813-4A8480A201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2B30ED60-EAC0-4707-8689-C0C0E49EA998}"/>
                    </a:ext>
                  </a:extLst>
                </p:cNvPr>
                <p:cNvSpPr/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2B30ED60-EAC0-4707-8689-C0C0E49EA9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Прямоугольник 76">
                  <a:extLst>
                    <a:ext uri="{FF2B5EF4-FFF2-40B4-BE49-F238E27FC236}">
                      <a16:creationId xmlns:a16="http://schemas.microsoft.com/office/drawing/2014/main" id="{C83D1579-A070-453A-9CE1-ED587E90F2C9}"/>
                    </a:ext>
                  </a:extLst>
                </p:cNvPr>
                <p:cNvSpPr/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Прямоугольник 76">
                  <a:extLst>
                    <a:ext uri="{FF2B5EF4-FFF2-40B4-BE49-F238E27FC236}">
                      <a16:creationId xmlns:a16="http://schemas.microsoft.com/office/drawing/2014/main" id="{C83D1579-A070-453A-9CE1-ED587E90F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Прямоугольник 77">
                  <a:extLst>
                    <a:ext uri="{FF2B5EF4-FFF2-40B4-BE49-F238E27FC236}">
                      <a16:creationId xmlns:a16="http://schemas.microsoft.com/office/drawing/2014/main" id="{0C788574-7493-463E-BCCF-11C308FFC7DA}"/>
                    </a:ext>
                  </a:extLst>
                </p:cNvPr>
                <p:cNvSpPr/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Прямоугольник 77">
                  <a:extLst>
                    <a:ext uri="{FF2B5EF4-FFF2-40B4-BE49-F238E27FC236}">
                      <a16:creationId xmlns:a16="http://schemas.microsoft.com/office/drawing/2014/main" id="{0C788574-7493-463E-BCCF-11C308FFC7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9B3694F4-7065-4CB5-8F53-F73B6F9B0A6C}"/>
                    </a:ext>
                  </a:extLst>
                </p:cNvPr>
                <p:cNvSpPr/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9B3694F4-7065-4CB5-8F53-F73B6F9B0A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15DF1343-68FA-4177-A68B-A7DF9C4F2267}"/>
                    </a:ext>
                  </a:extLst>
                </p:cNvPr>
                <p:cNvSpPr/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15DF1343-68FA-4177-A68B-A7DF9C4F22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Прямоугольник 80">
                  <a:extLst>
                    <a:ext uri="{FF2B5EF4-FFF2-40B4-BE49-F238E27FC236}">
                      <a16:creationId xmlns:a16="http://schemas.microsoft.com/office/drawing/2014/main" id="{4905045A-848C-4FA1-91DA-8D2AD9D40183}"/>
                    </a:ext>
                  </a:extLst>
                </p:cNvPr>
                <p:cNvSpPr/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Прямоугольник 80">
                  <a:extLst>
                    <a:ext uri="{FF2B5EF4-FFF2-40B4-BE49-F238E27FC236}">
                      <a16:creationId xmlns:a16="http://schemas.microsoft.com/office/drawing/2014/main" id="{4905045A-848C-4FA1-91DA-8D2AD9D40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Прямоугольник 81">
                  <a:extLst>
                    <a:ext uri="{FF2B5EF4-FFF2-40B4-BE49-F238E27FC236}">
                      <a16:creationId xmlns:a16="http://schemas.microsoft.com/office/drawing/2014/main" id="{042A6338-F339-46C8-9995-3A2B41B6FF85}"/>
                    </a:ext>
                  </a:extLst>
                </p:cNvPr>
                <p:cNvSpPr/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Прямоугольник 81">
                  <a:extLst>
                    <a:ext uri="{FF2B5EF4-FFF2-40B4-BE49-F238E27FC236}">
                      <a16:creationId xmlns:a16="http://schemas.microsoft.com/office/drawing/2014/main" id="{042A6338-F339-46C8-9995-3A2B41B6FF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Прямоугольник 82">
                  <a:extLst>
                    <a:ext uri="{FF2B5EF4-FFF2-40B4-BE49-F238E27FC236}">
                      <a16:creationId xmlns:a16="http://schemas.microsoft.com/office/drawing/2014/main" id="{B6BDDB5A-6463-4E98-8AD1-ADC7BE1B40D8}"/>
                    </a:ext>
                  </a:extLst>
                </p:cNvPr>
                <p:cNvSpPr/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Прямоугольник 82">
                  <a:extLst>
                    <a:ext uri="{FF2B5EF4-FFF2-40B4-BE49-F238E27FC236}">
                      <a16:creationId xmlns:a16="http://schemas.microsoft.com/office/drawing/2014/main" id="{B6BDDB5A-6463-4E98-8AD1-ADC7BE1B40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Прямоугольник 83">
                  <a:extLst>
                    <a:ext uri="{FF2B5EF4-FFF2-40B4-BE49-F238E27FC236}">
                      <a16:creationId xmlns:a16="http://schemas.microsoft.com/office/drawing/2014/main" id="{5A90520B-C4ED-4D56-8AA6-63D80EA7C1EB}"/>
                    </a:ext>
                  </a:extLst>
                </p:cNvPr>
                <p:cNvSpPr/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Прямоугольник 83">
                  <a:extLst>
                    <a:ext uri="{FF2B5EF4-FFF2-40B4-BE49-F238E27FC236}">
                      <a16:creationId xmlns:a16="http://schemas.microsoft.com/office/drawing/2014/main" id="{5A90520B-C4ED-4D56-8AA6-63D80EA7C1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9F4E1F2B-B282-42E2-B07B-D3B67BD0FCCF}"/>
                  </a:ext>
                </a:extLst>
              </p:cNvPr>
              <p:cNvSpPr/>
              <p:nvPr/>
            </p:nvSpPr>
            <p:spPr>
              <a:xfrm>
                <a:off x="3426154" y="3227884"/>
                <a:ext cx="142019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9F4E1F2B-B282-42E2-B07B-D3B67BD0F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154" y="3227884"/>
                <a:ext cx="1420196" cy="369332"/>
              </a:xfrm>
              <a:prstGeom prst="rect">
                <a:avLst/>
              </a:prstGeom>
              <a:blipFill>
                <a:blip r:embed="rId15"/>
                <a:stretch>
                  <a:fillRect r="-4721" b="-1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B591DEA2-6812-4582-8A5C-CEE31C5F381F}"/>
              </a:ext>
            </a:extLst>
          </p:cNvPr>
          <p:cNvGrpSpPr/>
          <p:nvPr/>
        </p:nvGrpSpPr>
        <p:grpSpPr>
          <a:xfrm>
            <a:off x="611560" y="3922726"/>
            <a:ext cx="3023896" cy="1566842"/>
            <a:chOff x="611560" y="3922726"/>
            <a:chExt cx="3023896" cy="1566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Объект 5">
                  <a:extLst>
                    <a:ext uri="{FF2B5EF4-FFF2-40B4-BE49-F238E27FC236}">
                      <a16:creationId xmlns:a16="http://schemas.microsoft.com/office/drawing/2014/main" id="{E0182826-7A08-4F57-9027-689CAC3FCC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/>
                </a:p>
              </p:txBody>
            </p:sp>
          </mc:Choice>
          <mc:Fallback xmlns="">
            <p:sp>
              <p:nvSpPr>
                <p:cNvPr id="88" name="Объект 5">
                  <a:extLst>
                    <a:ext uri="{FF2B5EF4-FFF2-40B4-BE49-F238E27FC236}">
                      <a16:creationId xmlns:a16="http://schemas.microsoft.com/office/drawing/2014/main" id="{E0182826-7A08-4F57-9027-689CAC3FC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Объект 5">
                  <a:extLst>
                    <a:ext uri="{FF2B5EF4-FFF2-40B4-BE49-F238E27FC236}">
                      <a16:creationId xmlns:a16="http://schemas.microsoft.com/office/drawing/2014/main" id="{6B00C44D-3DF7-444B-9CCF-9E3E8D54C2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Объект 5">
                  <a:extLst>
                    <a:ext uri="{FF2B5EF4-FFF2-40B4-BE49-F238E27FC236}">
                      <a16:creationId xmlns:a16="http://schemas.microsoft.com/office/drawing/2014/main" id="{6B00C44D-3DF7-444B-9CCF-9E3E8D54C2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Прямоугольник 89">
                  <a:extLst>
                    <a:ext uri="{FF2B5EF4-FFF2-40B4-BE49-F238E27FC236}">
                      <a16:creationId xmlns:a16="http://schemas.microsoft.com/office/drawing/2014/main" id="{FC80B006-AAE6-444B-BF7E-BD2BE696929F}"/>
                    </a:ext>
                  </a:extLst>
                </p:cNvPr>
                <p:cNvSpPr/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Прямоугольник 89">
                  <a:extLst>
                    <a:ext uri="{FF2B5EF4-FFF2-40B4-BE49-F238E27FC236}">
                      <a16:creationId xmlns:a16="http://schemas.microsoft.com/office/drawing/2014/main" id="{FC80B006-AAE6-444B-BF7E-BD2BE69692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A67445D5-01FC-4B6B-B867-7CD73E3E42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5209" y="3882900"/>
            <a:ext cx="3664785" cy="24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11560" y="620689"/>
            <a:ext cx="8208692" cy="31599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47060" y="712590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/>
              <p:nvPr/>
            </p:nvSpPr>
            <p:spPr>
              <a:xfrm>
                <a:off x="3426154" y="3227884"/>
                <a:ext cx="142019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154" y="3227884"/>
                <a:ext cx="1420196" cy="369332"/>
              </a:xfrm>
              <a:prstGeom prst="rect">
                <a:avLst/>
              </a:prstGeom>
              <a:blipFill>
                <a:blip r:embed="rId3"/>
                <a:stretch>
                  <a:fillRect r="-4721" b="-1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/>
              <p:nvPr/>
            </p:nvSpPr>
            <p:spPr>
              <a:xfrm>
                <a:off x="5851106" y="3211309"/>
                <a:ext cx="1169166" cy="40248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кр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106" y="3211309"/>
                <a:ext cx="1169166" cy="402482"/>
              </a:xfrm>
              <a:prstGeom prst="rect">
                <a:avLst/>
              </a:prstGeom>
              <a:blipFill>
                <a:blip r:embed="rId4"/>
                <a:stretch>
                  <a:fillRect r="-4688" b="-196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F1162955-C937-4556-88EE-2927DB2CD3BD}"/>
              </a:ext>
            </a:extLst>
          </p:cNvPr>
          <p:cNvGrpSpPr/>
          <p:nvPr/>
        </p:nvGrpSpPr>
        <p:grpSpPr>
          <a:xfrm>
            <a:off x="611560" y="3922726"/>
            <a:ext cx="3023896" cy="1566842"/>
            <a:chOff x="611560" y="3922726"/>
            <a:chExt cx="3023896" cy="1566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0FA95C3C-6019-4946-A102-BB2464ED3A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0FA95C3C-6019-4946-A102-BB2464ED3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BD050824-C73A-184F-9BFB-A21368EE9E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BD050824-C73A-184F-9BFB-A21368EE9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6C532FBE-C447-2948-BA31-75181134990E}"/>
                    </a:ext>
                  </a:extLst>
                </p:cNvPr>
                <p:cNvSpPr/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6C532FBE-C447-2948-BA31-751811349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CDDD8FB-E2A1-4994-A3B2-5DC67D5F8528}"/>
                  </a:ext>
                </a:extLst>
              </p:cNvPr>
              <p:cNvSpPr/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CDDD8FB-E2A1-4994-A3B2-5DC67D5F8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  <a:blipFill>
                <a:blip r:embed="rId6"/>
                <a:stretch>
                  <a:fillRect l="-1083" r="-1083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B84CE00-CC6E-438C-B818-80EA81B773FF}"/>
                  </a:ext>
                </a:extLst>
              </p:cNvPr>
              <p:cNvSpPr/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B84CE00-CC6E-438C-B818-80EA81B77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  <a:blipFill>
                <a:blip r:embed="rId7"/>
                <a:stretch>
                  <a:fillRect l="-1093" r="-956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бъект 5">
            <a:extLst>
              <a:ext uri="{FF2B5EF4-FFF2-40B4-BE49-F238E27FC236}">
                <a16:creationId xmlns:a16="http://schemas.microsoft.com/office/drawing/2014/main" id="{C3DDF39E-50FA-4D79-8914-6D944CD39DB6}"/>
              </a:ext>
            </a:extLst>
          </p:cNvPr>
          <p:cNvSpPr txBox="1">
            <a:spLocks/>
          </p:cNvSpPr>
          <p:nvPr/>
        </p:nvSpPr>
        <p:spPr>
          <a:xfrm>
            <a:off x="1308718" y="1916504"/>
            <a:ext cx="125971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4" name="Объект 5">
            <a:extLst>
              <a:ext uri="{FF2B5EF4-FFF2-40B4-BE49-F238E27FC236}">
                <a16:creationId xmlns:a16="http://schemas.microsoft.com/office/drawing/2014/main" id="{273C5D12-D753-45B2-9563-A11B97372FD9}"/>
              </a:ext>
            </a:extLst>
          </p:cNvPr>
          <p:cNvSpPr txBox="1">
            <a:spLocks/>
          </p:cNvSpPr>
          <p:nvPr/>
        </p:nvSpPr>
        <p:spPr>
          <a:xfrm>
            <a:off x="1536700" y="2447843"/>
            <a:ext cx="103173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F4C2F9A6-8D31-42E9-AFB2-1A1A2F450496}"/>
              </a:ext>
            </a:extLst>
          </p:cNvPr>
          <p:cNvGrpSpPr/>
          <p:nvPr/>
        </p:nvGrpSpPr>
        <p:grpSpPr>
          <a:xfrm>
            <a:off x="3016684" y="2793100"/>
            <a:ext cx="4362860" cy="461665"/>
            <a:chOff x="2844028" y="2793805"/>
            <a:chExt cx="436286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Прямоугольник 41">
                  <a:extLst>
                    <a:ext uri="{FF2B5EF4-FFF2-40B4-BE49-F238E27FC236}">
                      <a16:creationId xmlns:a16="http://schemas.microsoft.com/office/drawing/2014/main" id="{511BEDB8-A251-4E28-ADDB-B94EC8F8486B}"/>
                    </a:ext>
                  </a:extLst>
                </p:cNvPr>
                <p:cNvSpPr/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Прямоугольник 41">
                  <a:extLst>
                    <a:ext uri="{FF2B5EF4-FFF2-40B4-BE49-F238E27FC236}">
                      <a16:creationId xmlns:a16="http://schemas.microsoft.com/office/drawing/2014/main" id="{511BEDB8-A251-4E28-ADDB-B94EC8F848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0EA7B289-7A23-43D4-8EDB-5FAF6A350AD2}"/>
                    </a:ext>
                  </a:extLst>
                </p:cNvPr>
                <p:cNvSpPr/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0EA7B289-7A23-43D4-8EDB-5FAF6A350A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B5921B0F-205A-4E6F-8A96-5517E7DE2AF9}"/>
                    </a:ext>
                  </a:extLst>
                </p:cNvPr>
                <p:cNvSpPr/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B5921B0F-205A-4E6F-8A96-5517E7DE2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DEEA1682-19DA-4F44-8904-5593666F0F9C}"/>
                    </a:ext>
                  </a:extLst>
                </p:cNvPr>
                <p:cNvSpPr/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DEEA1682-19DA-4F44-8904-5593666F0F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BF59493A-5D93-4EB5-B1A0-4BA4B2DF8C76}"/>
                    </a:ext>
                  </a:extLst>
                </p:cNvPr>
                <p:cNvSpPr/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BF59493A-5D93-4EB5-B1A0-4BA4B2DF8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08725191-B0BB-4655-A581-306CBCBB46CF}"/>
                    </a:ext>
                  </a:extLst>
                </p:cNvPr>
                <p:cNvSpPr/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08725191-B0BB-4655-A581-306CBCBB46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5192FC8E-BE55-4622-9572-B0EC4750F62A}"/>
                    </a:ext>
                  </a:extLst>
                </p:cNvPr>
                <p:cNvSpPr/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5192FC8E-BE55-4622-9572-B0EC4750F6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6AEDDD71-D8C4-4A0F-9BA2-852F96E83708}"/>
                    </a:ext>
                  </a:extLst>
                </p:cNvPr>
                <p:cNvSpPr/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6AEDDD71-D8C4-4A0F-9BA2-852F96E83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Прямоугольник 49">
                  <a:extLst>
                    <a:ext uri="{FF2B5EF4-FFF2-40B4-BE49-F238E27FC236}">
                      <a16:creationId xmlns:a16="http://schemas.microsoft.com/office/drawing/2014/main" id="{36B93DC2-F2B9-48AE-9683-9456EE16353F}"/>
                    </a:ext>
                  </a:extLst>
                </p:cNvPr>
                <p:cNvSpPr/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Прямоугольник 49">
                  <a:extLst>
                    <a:ext uri="{FF2B5EF4-FFF2-40B4-BE49-F238E27FC236}">
                      <a16:creationId xmlns:a16="http://schemas.microsoft.com/office/drawing/2014/main" id="{36B93DC2-F2B9-48AE-9683-9456EE1635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Прямоугольник 50">
                  <a:extLst>
                    <a:ext uri="{FF2B5EF4-FFF2-40B4-BE49-F238E27FC236}">
                      <a16:creationId xmlns:a16="http://schemas.microsoft.com/office/drawing/2014/main" id="{17EBF52C-9FA2-4958-BC52-3775C6648FE2}"/>
                    </a:ext>
                  </a:extLst>
                </p:cNvPr>
                <p:cNvSpPr/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Прямоугольник 50">
                  <a:extLst>
                    <a:ext uri="{FF2B5EF4-FFF2-40B4-BE49-F238E27FC236}">
                      <a16:creationId xmlns:a16="http://schemas.microsoft.com/office/drawing/2014/main" id="{17EBF52C-9FA2-4958-BC52-3775C6648F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8F2EBC7-7ECD-4FD2-8230-4AF6C170AD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5209" y="3882900"/>
            <a:ext cx="3664785" cy="24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7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4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11560" y="620689"/>
            <a:ext cx="8208692" cy="31599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47060" y="712590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/>
              <p:nvPr/>
            </p:nvSpPr>
            <p:spPr>
              <a:xfrm>
                <a:off x="3426154" y="3227884"/>
                <a:ext cx="142019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154" y="3227884"/>
                <a:ext cx="1420196" cy="369332"/>
              </a:xfrm>
              <a:prstGeom prst="rect">
                <a:avLst/>
              </a:prstGeom>
              <a:blipFill>
                <a:blip r:embed="rId3"/>
                <a:stretch>
                  <a:fillRect r="-4721" b="-1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/>
              <p:nvPr/>
            </p:nvSpPr>
            <p:spPr>
              <a:xfrm>
                <a:off x="5851106" y="3211309"/>
                <a:ext cx="1169166" cy="40248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кр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106" y="3211309"/>
                <a:ext cx="1169166" cy="402482"/>
              </a:xfrm>
              <a:prstGeom prst="rect">
                <a:avLst/>
              </a:prstGeom>
              <a:blipFill>
                <a:blip r:embed="rId4"/>
                <a:stretch>
                  <a:fillRect r="-4688" b="-196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F1162955-C937-4556-88EE-2927DB2CD3BD}"/>
              </a:ext>
            </a:extLst>
          </p:cNvPr>
          <p:cNvGrpSpPr/>
          <p:nvPr/>
        </p:nvGrpSpPr>
        <p:grpSpPr>
          <a:xfrm>
            <a:off x="611560" y="3922726"/>
            <a:ext cx="3023896" cy="1566842"/>
            <a:chOff x="611560" y="3922726"/>
            <a:chExt cx="3023896" cy="1566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0FA95C3C-6019-4946-A102-BB2464ED3A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Объект 5">
                  <a:extLst>
                    <a:ext uri="{FF2B5EF4-FFF2-40B4-BE49-F238E27FC236}">
                      <a16:creationId xmlns:a16="http://schemas.microsoft.com/office/drawing/2014/main" id="{0FA95C3C-6019-4946-A102-BB2464ED3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3922726"/>
                  <a:ext cx="3023896" cy="4783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BD050824-C73A-184F-9BFB-A21368EE9E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Объект 5">
                  <a:extLst>
                    <a:ext uri="{FF2B5EF4-FFF2-40B4-BE49-F238E27FC236}">
                      <a16:creationId xmlns:a16="http://schemas.microsoft.com/office/drawing/2014/main" id="{BD050824-C73A-184F-9BFB-A21368EE9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406065"/>
                  <a:ext cx="2652330" cy="4783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6C532FBE-C447-2948-BA31-75181134990E}"/>
                    </a:ext>
                  </a:extLst>
                </p:cNvPr>
                <p:cNvSpPr/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6C532FBE-C447-2948-BA31-751811349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889404"/>
                  <a:ext cx="1235018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08B95862-2F40-4FA5-9750-F6BB13BEA5AD}"/>
              </a:ext>
            </a:extLst>
          </p:cNvPr>
          <p:cNvGrpSpPr/>
          <p:nvPr/>
        </p:nvGrpSpPr>
        <p:grpSpPr>
          <a:xfrm>
            <a:off x="452018" y="5257353"/>
            <a:ext cx="3335879" cy="914400"/>
            <a:chOff x="452018" y="5257353"/>
            <a:chExt cx="3335879" cy="914400"/>
          </a:xfrm>
        </p:grpSpPr>
        <p:sp>
          <p:nvSpPr>
            <p:cNvPr id="3" name="Объект 5">
              <a:extLst>
                <a:ext uri="{FF2B5EF4-FFF2-40B4-BE49-F238E27FC236}">
                  <a16:creationId xmlns:a16="http://schemas.microsoft.com/office/drawing/2014/main" id="{72433DAC-B191-428B-A013-52701BB473BF}"/>
                </a:ext>
              </a:extLst>
            </p:cNvPr>
            <p:cNvSpPr txBox="1">
              <a:spLocks/>
            </p:cNvSpPr>
            <p:nvPr/>
          </p:nvSpPr>
          <p:spPr>
            <a:xfrm>
              <a:off x="1366419" y="5360438"/>
              <a:ext cx="2421478" cy="79828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Гипотеза</a:t>
              </a:r>
              <a:r>
                <a:rPr lang="ru-RU" sz="2400" dirty="0">
                  <a:solidFill>
                    <a:srgbClr val="5C5B5C"/>
                  </a:solidFill>
                </a:rPr>
                <a:t> </a:t>
              </a:r>
              <a:br>
                <a:rPr lang="en-US" sz="2400" dirty="0">
                  <a:solidFill>
                    <a:srgbClr val="5C5B5C"/>
                  </a:solidFill>
                </a:rPr>
              </a:br>
              <a:r>
                <a:rPr lang="ru-RU" sz="2400" b="1" dirty="0">
                  <a:solidFill>
                    <a:srgbClr val="28516A"/>
                  </a:solidFill>
                </a:rPr>
                <a:t>не отвергается</a:t>
              </a:r>
            </a:p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/>
            </a:p>
          </p:txBody>
        </p:sp>
        <p:pic>
          <p:nvPicPr>
            <p:cNvPr id="10" name="Рисунок 9" descr="флажок установлен">
              <a:extLst>
                <a:ext uri="{FF2B5EF4-FFF2-40B4-BE49-F238E27FC236}">
                  <a16:creationId xmlns:a16="http://schemas.microsoft.com/office/drawing/2014/main" id="{40AD38E6-6DAD-4F37-862F-0A6CB5D5C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2018" y="5257353"/>
              <a:ext cx="914400" cy="9144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CDDD8FB-E2A1-4994-A3B2-5DC67D5F8528}"/>
                  </a:ext>
                </a:extLst>
              </p:cNvPr>
              <p:cNvSpPr/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CDDD8FB-E2A1-4994-A3B2-5DC67D5F8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1912391"/>
                <a:ext cx="4507644" cy="369332"/>
              </a:xfrm>
              <a:prstGeom prst="rect">
                <a:avLst/>
              </a:prstGeom>
              <a:blipFill>
                <a:blip r:embed="rId11"/>
                <a:stretch>
                  <a:fillRect l="-1083" r="-1083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B84CE00-CC6E-438C-B818-80EA81B773FF}"/>
                  </a:ext>
                </a:extLst>
              </p:cNvPr>
              <p:cNvSpPr/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B84CE00-CC6E-438C-B818-80EA81B77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84" y="2414277"/>
                <a:ext cx="4461158" cy="369332"/>
              </a:xfrm>
              <a:prstGeom prst="rect">
                <a:avLst/>
              </a:prstGeom>
              <a:blipFill>
                <a:blip r:embed="rId12"/>
                <a:stretch>
                  <a:fillRect l="-1093" r="-956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бъект 5">
            <a:extLst>
              <a:ext uri="{FF2B5EF4-FFF2-40B4-BE49-F238E27FC236}">
                <a16:creationId xmlns:a16="http://schemas.microsoft.com/office/drawing/2014/main" id="{C3DDF39E-50FA-4D79-8914-6D944CD39DB6}"/>
              </a:ext>
            </a:extLst>
          </p:cNvPr>
          <p:cNvSpPr txBox="1">
            <a:spLocks/>
          </p:cNvSpPr>
          <p:nvPr/>
        </p:nvSpPr>
        <p:spPr>
          <a:xfrm>
            <a:off x="1308718" y="1916504"/>
            <a:ext cx="125971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4" name="Объект 5">
            <a:extLst>
              <a:ext uri="{FF2B5EF4-FFF2-40B4-BE49-F238E27FC236}">
                <a16:creationId xmlns:a16="http://schemas.microsoft.com/office/drawing/2014/main" id="{273C5D12-D753-45B2-9563-A11B97372FD9}"/>
              </a:ext>
            </a:extLst>
          </p:cNvPr>
          <p:cNvSpPr txBox="1">
            <a:spLocks/>
          </p:cNvSpPr>
          <p:nvPr/>
        </p:nvSpPr>
        <p:spPr>
          <a:xfrm>
            <a:off x="1536700" y="2447843"/>
            <a:ext cx="103173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F4C2F9A6-8D31-42E9-AFB2-1A1A2F450496}"/>
              </a:ext>
            </a:extLst>
          </p:cNvPr>
          <p:cNvGrpSpPr/>
          <p:nvPr/>
        </p:nvGrpSpPr>
        <p:grpSpPr>
          <a:xfrm>
            <a:off x="3016684" y="2793100"/>
            <a:ext cx="4362860" cy="461665"/>
            <a:chOff x="2844028" y="2793805"/>
            <a:chExt cx="436286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Прямоугольник 41">
                  <a:extLst>
                    <a:ext uri="{FF2B5EF4-FFF2-40B4-BE49-F238E27FC236}">
                      <a16:creationId xmlns:a16="http://schemas.microsoft.com/office/drawing/2014/main" id="{511BEDB8-A251-4E28-ADDB-B94EC8F8486B}"/>
                    </a:ext>
                  </a:extLst>
                </p:cNvPr>
                <p:cNvSpPr/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Прямоугольник 41">
                  <a:extLst>
                    <a:ext uri="{FF2B5EF4-FFF2-40B4-BE49-F238E27FC236}">
                      <a16:creationId xmlns:a16="http://schemas.microsoft.com/office/drawing/2014/main" id="{511BEDB8-A251-4E28-ADDB-B94EC8F848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028" y="2793805"/>
                  <a:ext cx="42351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0EA7B289-7A23-43D4-8EDB-5FAF6A350AD2}"/>
                    </a:ext>
                  </a:extLst>
                </p:cNvPr>
                <p:cNvSpPr/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0EA7B289-7A23-43D4-8EDB-5FAF6A350A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733" y="2793805"/>
                  <a:ext cx="42351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B5921B0F-205A-4E6F-8A96-5517E7DE2AF9}"/>
                    </a:ext>
                  </a:extLst>
                </p:cNvPr>
                <p:cNvSpPr/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B5921B0F-205A-4E6F-8A96-5517E7DE2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438" y="2793805"/>
                  <a:ext cx="423514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DEEA1682-19DA-4F44-8904-5593666F0F9C}"/>
                    </a:ext>
                  </a:extLst>
                </p:cNvPr>
                <p:cNvSpPr/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DEEA1682-19DA-4F44-8904-5593666F0F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143" y="2793805"/>
                  <a:ext cx="423514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BF59493A-5D93-4EB5-B1A0-4BA4B2DF8C76}"/>
                    </a:ext>
                  </a:extLst>
                </p:cNvPr>
                <p:cNvSpPr/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BF59493A-5D93-4EB5-B1A0-4BA4B2DF8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848" y="2793805"/>
                  <a:ext cx="423514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08725191-B0BB-4655-A581-306CBCBB46CF}"/>
                    </a:ext>
                  </a:extLst>
                </p:cNvPr>
                <p:cNvSpPr/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08725191-B0BB-4655-A581-306CBCBB46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553" y="2793805"/>
                  <a:ext cx="42351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5192FC8E-BE55-4622-9572-B0EC4750F62A}"/>
                    </a:ext>
                  </a:extLst>
                </p:cNvPr>
                <p:cNvSpPr/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5192FC8E-BE55-4622-9572-B0EC4750F6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258" y="2793805"/>
                  <a:ext cx="42351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6AEDDD71-D8C4-4A0F-9BA2-852F96E83708}"/>
                    </a:ext>
                  </a:extLst>
                </p:cNvPr>
                <p:cNvSpPr/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6AEDDD71-D8C4-4A0F-9BA2-852F96E83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963" y="2793805"/>
                  <a:ext cx="42351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Прямоугольник 49">
                  <a:extLst>
                    <a:ext uri="{FF2B5EF4-FFF2-40B4-BE49-F238E27FC236}">
                      <a16:creationId xmlns:a16="http://schemas.microsoft.com/office/drawing/2014/main" id="{36B93DC2-F2B9-48AE-9683-9456EE16353F}"/>
                    </a:ext>
                  </a:extLst>
                </p:cNvPr>
                <p:cNvSpPr/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Прямоугольник 49">
                  <a:extLst>
                    <a:ext uri="{FF2B5EF4-FFF2-40B4-BE49-F238E27FC236}">
                      <a16:creationId xmlns:a16="http://schemas.microsoft.com/office/drawing/2014/main" id="{36B93DC2-F2B9-48AE-9683-9456EE1635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668" y="2793805"/>
                  <a:ext cx="423514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Прямоугольник 50">
                  <a:extLst>
                    <a:ext uri="{FF2B5EF4-FFF2-40B4-BE49-F238E27FC236}">
                      <a16:creationId xmlns:a16="http://schemas.microsoft.com/office/drawing/2014/main" id="{17EBF52C-9FA2-4958-BC52-3775C6648FE2}"/>
                    </a:ext>
                  </a:extLst>
                </p:cNvPr>
                <p:cNvSpPr/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Прямоугольник 50">
                  <a:extLst>
                    <a:ext uri="{FF2B5EF4-FFF2-40B4-BE49-F238E27FC236}">
                      <a16:creationId xmlns:a16="http://schemas.microsoft.com/office/drawing/2014/main" id="{17EBF52C-9FA2-4958-BC52-3775C6648F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374" y="2793805"/>
                  <a:ext cx="423514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2EE91B9-E01E-49FE-A74F-A1CC3B1D09F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5209" y="3882900"/>
            <a:ext cx="3664785" cy="24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5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Критерий знаков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ранговые критерии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Бутстрап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Эмпирическая функция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0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5D4FC592-B009-904E-A657-E95567184A9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452109" cy="30963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знаков позволяет проверять гипотезу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 равенстве медианы и  отсутствии сдвига в связных выборках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5D4FC592-B009-904E-A657-E95567184A9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452109" cy="30963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знаков позволяет проверять гипотезу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 равенстве медианы и  отсутствии сдвига в связных выборках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знаков игнорирует величину изменений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обращает внимание только на её направление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5D4FC592-B009-904E-A657-E95567184A9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452109" cy="30963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знаков позволяет проверять гипотезу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 равенстве медианы и  отсутствии сдвига в связных выборках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Критерий знаков игнорирует величину изменений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обращает внимание только на её направление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Из-за этого происходит потеря части информации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 выборке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9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Ранговые 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34225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Идея критерия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5D4FC592-B009-904E-A657-E95567184A9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452109" cy="2057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Критерии знаков превращают выборку в нули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единицы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из-за этого теряется информация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Идея критерия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5D4FC592-B009-904E-A657-E95567184A9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452109" cy="2057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Критерии знаков превращают выборку в нули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единицы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из-за этого теряется информация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сохранить больше информации о выборке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можно превращать наблюдения в ранги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Ранг наблюдения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5D1E34E-0B99-4920-A885-EF01E67CE60A}"/>
                  </a:ext>
                </a:extLst>
              </p:cNvPr>
              <p:cNvSpPr/>
              <p:nvPr/>
            </p:nvSpPr>
            <p:spPr>
              <a:xfrm>
                <a:off x="612000" y="720000"/>
                <a:ext cx="327423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выборка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5D1E34E-0B99-4920-A885-EF01E67CE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3274230" cy="369332"/>
              </a:xfrm>
              <a:prstGeom prst="rect">
                <a:avLst/>
              </a:prstGeom>
              <a:blipFill>
                <a:blip r:embed="rId4"/>
                <a:stretch>
                  <a:fillRect l="-558" r="-2416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D53F406-4A9B-49B7-A189-E1F0E8BFACD2}"/>
                  </a:ext>
                </a:extLst>
              </p:cNvPr>
              <p:cNvSpPr/>
              <p:nvPr/>
            </p:nvSpPr>
            <p:spPr>
              <a:xfrm>
                <a:off x="612000" y="1260000"/>
                <a:ext cx="3047244" cy="40491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D53F406-4A9B-49B7-A189-E1F0E8BFA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047244" cy="404919"/>
              </a:xfrm>
              <a:prstGeom prst="rect">
                <a:avLst/>
              </a:prstGeom>
              <a:blipFill>
                <a:blip r:embed="rId5"/>
                <a:stretch>
                  <a:fillRect l="-600" r="-1400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04B89B-4F29-4D2E-95C9-D800501A90BE}"/>
              </a:ext>
            </a:extLst>
          </p:cNvPr>
          <p:cNvSpPr/>
          <p:nvPr/>
        </p:nvSpPr>
        <p:spPr>
          <a:xfrm>
            <a:off x="4067944" y="1260000"/>
            <a:ext cx="4343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Упорядочим по возрастанию</a:t>
            </a:r>
          </a:p>
        </p:txBody>
      </p:sp>
    </p:spTree>
    <p:extLst>
      <p:ext uri="{BB962C8B-B14F-4D97-AF65-F5344CB8AC3E}">
        <p14:creationId xmlns:p14="http://schemas.microsoft.com/office/powerpoint/2010/main" val="422018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Ранг наблюдения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2223509-75A4-CC47-B9EA-ABA3508D3D8A}"/>
                  </a:ext>
                </a:extLst>
              </p:cNvPr>
              <p:cNvSpPr/>
              <p:nvPr/>
            </p:nvSpPr>
            <p:spPr>
              <a:xfrm>
                <a:off x="612000" y="720000"/>
                <a:ext cx="327423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выборка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2223509-75A4-CC47-B9EA-ABA3508D3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3274230" cy="369332"/>
              </a:xfrm>
              <a:prstGeom prst="rect">
                <a:avLst/>
              </a:prstGeom>
              <a:blipFill>
                <a:blip r:embed="rId4"/>
                <a:stretch>
                  <a:fillRect l="-558" r="-2416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AB867B-466E-CA4B-9823-60C7C0BF87A2}"/>
                  </a:ext>
                </a:extLst>
              </p:cNvPr>
              <p:cNvSpPr/>
              <p:nvPr/>
            </p:nvSpPr>
            <p:spPr>
              <a:xfrm>
                <a:off x="612000" y="1260000"/>
                <a:ext cx="3047244" cy="40491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AB867B-466E-CA4B-9823-60C7C0BF8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047244" cy="404919"/>
              </a:xfrm>
              <a:prstGeom prst="rect">
                <a:avLst/>
              </a:prstGeom>
              <a:blipFill>
                <a:blip r:embed="rId5"/>
                <a:stretch>
                  <a:fillRect l="-600" r="-1400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5B1971-AE83-C24F-A9B3-DA1080854EA9}"/>
              </a:ext>
            </a:extLst>
          </p:cNvPr>
          <p:cNvSpPr/>
          <p:nvPr/>
        </p:nvSpPr>
        <p:spPr>
          <a:xfrm>
            <a:off x="612000" y="2880000"/>
            <a:ext cx="828048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Порядковый номер наблюдения – ранг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Если встречаются несколько одинаковых значений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/>
              </a:rPr>
              <a:t>,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/>
              </a:rPr>
            </a:br>
            <a:r>
              <a:rPr lang="ru-RU" sz="2400" dirty="0">
                <a:solidFill>
                  <a:srgbClr val="373737"/>
                </a:solidFill>
              </a:rPr>
              <a:t>им присваивается одинаковое значение ранга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/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равное среднему арифметическому их порядковых номеров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8FC15C-14B7-8A41-B823-BBDC72577E98}"/>
              </a:ext>
            </a:extLst>
          </p:cNvPr>
          <p:cNvSpPr/>
          <p:nvPr/>
        </p:nvSpPr>
        <p:spPr>
          <a:xfrm>
            <a:off x="612000" y="2340000"/>
            <a:ext cx="4763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Правила выставления ранга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DD8060C-0E93-4FC5-A429-EB4E83C41EA3}"/>
              </a:ext>
            </a:extLst>
          </p:cNvPr>
          <p:cNvSpPr/>
          <p:nvPr/>
        </p:nvSpPr>
        <p:spPr>
          <a:xfrm>
            <a:off x="4067944" y="1260000"/>
            <a:ext cx="4343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Упорядочим по возрастанию</a:t>
            </a:r>
          </a:p>
        </p:txBody>
      </p:sp>
    </p:spTree>
    <p:extLst>
      <p:ext uri="{BB962C8B-B14F-4D97-AF65-F5344CB8AC3E}">
        <p14:creationId xmlns:p14="http://schemas.microsoft.com/office/powerpoint/2010/main" val="150131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Уилкоксона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одновыборочный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4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EF345D54-12B0-624F-8684-FE4FDE785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0000"/>
                <a:ext cx="3632200" cy="3397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smtClean="0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симметрична относительно медианы</a:t>
                </a: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EF345D54-12B0-624F-8684-FE4FDE785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632200" cy="339722"/>
              </a:xfrm>
              <a:prstGeom prst="rect">
                <a:avLst/>
              </a:prstGeom>
              <a:blipFill>
                <a:blip r:embed="rId5"/>
                <a:stretch>
                  <a:fillRect l="-5034" t="-27273" b="-17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1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Уилкоксона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одновыборочный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4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6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60000"/>
                <a:ext cx="302389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2519840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C3EB643D-4F33-48EC-9A60-37082B544F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0000"/>
                <a:ext cx="3632200" cy="3397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smtClean="0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симметрична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относительно медианы</a:t>
                </a: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C3EB643D-4F33-48EC-9A60-37082B54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632200" cy="339722"/>
              </a:xfrm>
              <a:prstGeom prst="rect">
                <a:avLst/>
              </a:prstGeom>
              <a:blipFill>
                <a:blip r:embed="rId7"/>
                <a:stretch>
                  <a:fillRect l="-5034" t="-27273" b="-17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94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Критерий знаков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ранговые критерии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Бутстрап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Эмпирическая функция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Критерии согласия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9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Уилкоксона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одновыборочный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4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6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60000"/>
                <a:ext cx="302389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2519840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A8927D-EAAC-D544-9182-FAA422341C3D}"/>
                  </a:ext>
                </a:extLst>
              </p:cNvPr>
              <p:cNvSpPr txBox="1"/>
              <p:nvPr/>
            </p:nvSpPr>
            <p:spPr>
              <a:xfrm>
                <a:off x="612000" y="5040000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A8927D-EAAC-D544-9182-FAA42234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040000"/>
                <a:ext cx="5564728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бъект 5">
            <a:extLst>
              <a:ext uri="{FF2B5EF4-FFF2-40B4-BE49-F238E27FC236}">
                <a16:creationId xmlns:a16="http://schemas.microsoft.com/office/drawing/2014/main" id="{4CBE3F64-0B55-5D49-A200-4A9DE63214F6}"/>
              </a:ext>
            </a:extLst>
          </p:cNvPr>
          <p:cNvSpPr txBox="1">
            <a:spLocks/>
          </p:cNvSpPr>
          <p:nvPr/>
        </p:nvSpPr>
        <p:spPr>
          <a:xfrm>
            <a:off x="612000" y="4140000"/>
            <a:ext cx="3242341" cy="71280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</a:t>
            </a:r>
            <a:br>
              <a:rPr lang="en-US" sz="2400" b="1" dirty="0">
                <a:solidFill>
                  <a:srgbClr val="28516A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551EA1BE-DED8-4FEF-B6AB-0515C117B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0000"/>
                <a:ext cx="3632200" cy="3397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59A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smtClean="0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симметрична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относительно медианы</a:t>
                </a: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551EA1BE-DED8-4FEF-B6AB-0515C117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632200" cy="339722"/>
              </a:xfrm>
              <a:prstGeom prst="rect">
                <a:avLst/>
              </a:prstGeom>
              <a:blipFill>
                <a:blip r:embed="rId8"/>
                <a:stretch>
                  <a:fillRect l="-5034" t="-27273" b="-17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27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6F9BA5-90F5-914B-9984-F77F0ECA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7997" y="2549335"/>
            <a:ext cx="4553825" cy="2883614"/>
          </a:xfrm>
          <a:prstGeom prst="rect">
            <a:avLst/>
          </a:prstGeom>
        </p:spPr>
      </p:pic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Уилкоксона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одновыборочный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6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6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60000"/>
                <a:ext cx="302389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2519840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2519840" cy="478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A8927D-EAAC-D544-9182-FAA422341C3D}"/>
                  </a:ext>
                </a:extLst>
              </p:cNvPr>
              <p:cNvSpPr txBox="1"/>
              <p:nvPr/>
            </p:nvSpPr>
            <p:spPr>
              <a:xfrm>
                <a:off x="612000" y="5040000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A8927D-EAAC-D544-9182-FAA42234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040000"/>
                <a:ext cx="5564728" cy="1008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бъект 5">
            <a:extLst>
              <a:ext uri="{FF2B5EF4-FFF2-40B4-BE49-F238E27FC236}">
                <a16:creationId xmlns:a16="http://schemas.microsoft.com/office/drawing/2014/main" id="{4CBE3F64-0B55-5D49-A200-4A9DE63214F6}"/>
              </a:ext>
            </a:extLst>
          </p:cNvPr>
          <p:cNvSpPr txBox="1">
            <a:spLocks/>
          </p:cNvSpPr>
          <p:nvPr/>
        </p:nvSpPr>
        <p:spPr>
          <a:xfrm>
            <a:off x="612000" y="4140000"/>
            <a:ext cx="3242341" cy="71280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</a:t>
            </a:r>
            <a:br>
              <a:rPr lang="en-US" sz="2400" b="1" dirty="0">
                <a:solidFill>
                  <a:srgbClr val="28516A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4A87043C-C608-BA4F-BE6D-0BA9AC3E900A}"/>
              </a:ext>
            </a:extLst>
          </p:cNvPr>
          <p:cNvSpPr/>
          <p:nvPr/>
        </p:nvSpPr>
        <p:spPr>
          <a:xfrm>
            <a:off x="4702128" y="836712"/>
            <a:ext cx="4189912" cy="101003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BA478-B914-1F44-8E4C-CC8EF2DB73E9}"/>
              </a:ext>
            </a:extLst>
          </p:cNvPr>
          <p:cNvSpPr txBox="1"/>
          <p:nvPr/>
        </p:nvSpPr>
        <p:spPr>
          <a:xfrm>
            <a:off x="5364088" y="904756"/>
            <a:ext cx="361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У статистики табличное распределение</a:t>
            </a: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0DB18478-4C31-324B-89DB-2F0794AE1803}"/>
              </a:ext>
            </a:extLst>
          </p:cNvPr>
          <p:cNvSpPr/>
          <p:nvPr/>
        </p:nvSpPr>
        <p:spPr>
          <a:xfrm>
            <a:off x="4985779" y="99358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AC5C44CC-4B2F-E547-8FEB-EB4D178AB2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2128" y="2031354"/>
                <a:ext cx="4098839" cy="414180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Распределение для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AC5C44CC-4B2F-E547-8FEB-EB4D178AB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128" y="2031354"/>
                <a:ext cx="4098839" cy="414180"/>
              </a:xfrm>
              <a:prstGeom prst="rect">
                <a:avLst/>
              </a:prstGeom>
              <a:blipFill>
                <a:blip r:embed="rId10"/>
                <a:stretch>
                  <a:fillRect l="-4458" t="-14706" b="-41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BA02FA17-F2AC-4667-BB46-F9BEF36AEC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260000"/>
                <a:ext cx="3632200" cy="3397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smtClean="0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симметрична относительно медианы</a:t>
                </a: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BA02FA17-F2AC-4667-BB46-F9BEF36AE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3632200" cy="339722"/>
              </a:xfrm>
              <a:prstGeom prst="rect">
                <a:avLst/>
              </a:prstGeom>
              <a:blipFill>
                <a:blip r:embed="rId11"/>
                <a:stretch>
                  <a:fillRect l="-5034" t="-27273" b="-17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Распределение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/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16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Распределение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905192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229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3905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905192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667" r="-3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667" r="-2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667" r="-193902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667" r="-91566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667" r="-7042" b="-6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/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83D89EF7-6024-E54A-8D94-D64311482D57}"/>
              </a:ext>
            </a:extLst>
          </p:cNvPr>
          <p:cNvSpPr txBox="1">
            <a:spLocks/>
          </p:cNvSpPr>
          <p:nvPr/>
        </p:nvSpPr>
        <p:spPr>
          <a:xfrm>
            <a:off x="807087" y="1800001"/>
            <a:ext cx="3165691" cy="7078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Пусть в выборке пять наблюдений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5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Распределение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34367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229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3905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34367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667" r="-3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667" r="-2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667" r="-193902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667" r="-91566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667" r="-7042" b="-6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/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83D89EF7-6024-E54A-8D94-D64311482D57}"/>
              </a:ext>
            </a:extLst>
          </p:cNvPr>
          <p:cNvSpPr txBox="1">
            <a:spLocks/>
          </p:cNvSpPr>
          <p:nvPr/>
        </p:nvSpPr>
        <p:spPr>
          <a:xfrm>
            <a:off x="807087" y="1800001"/>
            <a:ext cx="3165691" cy="7078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Пусть в выборке пять наблюдений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C63893EF-461F-47C3-A6CB-D8B149F48759}"/>
              </a:ext>
            </a:extLst>
          </p:cNvPr>
          <p:cNvSpPr txBox="1">
            <a:spLocks/>
          </p:cNvSpPr>
          <p:nvPr/>
        </p:nvSpPr>
        <p:spPr>
          <a:xfrm>
            <a:off x="4860032" y="1984082"/>
            <a:ext cx="100815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Ранги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1DFC509-1B44-4274-BBEA-99B8235C08C2}"/>
              </a:ext>
            </a:extLst>
          </p:cNvPr>
          <p:cNvCxnSpPr>
            <a:cxnSpLocks/>
          </p:cNvCxnSpPr>
          <p:nvPr/>
        </p:nvCxnSpPr>
        <p:spPr>
          <a:xfrm flipH="1">
            <a:off x="3377118" y="2507884"/>
            <a:ext cx="1572168" cy="47930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2B7D9FDD-028A-4F3A-9E3E-DFA177118041}"/>
              </a:ext>
            </a:extLst>
          </p:cNvPr>
          <p:cNvCxnSpPr>
            <a:cxnSpLocks/>
          </p:cNvCxnSpPr>
          <p:nvPr/>
        </p:nvCxnSpPr>
        <p:spPr>
          <a:xfrm flipH="1" flipV="1">
            <a:off x="3383048" y="1323386"/>
            <a:ext cx="1572168" cy="47930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8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Распределение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508817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229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390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508817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667" r="-3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667" r="-2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667" r="-193902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667" r="-91566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667" r="-7042" b="-6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102667" r="-390361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102667" r="-290361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102667" r="-193902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102667" r="-91566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102667" r="-7042" b="-5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02667" r="-390361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02667" r="-290361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02667" r="-193902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02667" r="-91566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02667" r="-7042" b="-4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98684" r="-390361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98684" r="-290361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98684" r="-193902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98684" r="-91566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98684" r="-7042" b="-3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404000" r="-390361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404000" r="-290361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404000" r="-193902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404000" r="-91566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404000" r="-7042" b="-2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504000" r="-390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504000" r="-290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504000" r="-193902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504000" r="-9156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504000" r="-7042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604000" r="-39036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604000" r="-29036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604000" r="-19390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604000" r="-9156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604000" r="-7042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/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83D89EF7-6024-E54A-8D94-D64311482D57}"/>
              </a:ext>
            </a:extLst>
          </p:cNvPr>
          <p:cNvSpPr txBox="1">
            <a:spLocks/>
          </p:cNvSpPr>
          <p:nvPr/>
        </p:nvSpPr>
        <p:spPr>
          <a:xfrm>
            <a:off x="807087" y="1800001"/>
            <a:ext cx="3165691" cy="7078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Пусть в выборке пять наблюдений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C63893EF-461F-47C3-A6CB-D8B149F48759}"/>
              </a:ext>
            </a:extLst>
          </p:cNvPr>
          <p:cNvSpPr txBox="1">
            <a:spLocks/>
          </p:cNvSpPr>
          <p:nvPr/>
        </p:nvSpPr>
        <p:spPr>
          <a:xfrm>
            <a:off x="4860032" y="1984082"/>
            <a:ext cx="100815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Ранги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1DFC509-1B44-4274-BBEA-99B8235C08C2}"/>
              </a:ext>
            </a:extLst>
          </p:cNvPr>
          <p:cNvCxnSpPr>
            <a:cxnSpLocks/>
          </p:cNvCxnSpPr>
          <p:nvPr/>
        </p:nvCxnSpPr>
        <p:spPr>
          <a:xfrm flipH="1">
            <a:off x="3377118" y="2507884"/>
            <a:ext cx="1572168" cy="47930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2B7D9FDD-028A-4F3A-9E3E-DFA177118041}"/>
              </a:ext>
            </a:extLst>
          </p:cNvPr>
          <p:cNvCxnSpPr>
            <a:cxnSpLocks/>
          </p:cNvCxnSpPr>
          <p:nvPr/>
        </p:nvCxnSpPr>
        <p:spPr>
          <a:xfrm flipH="1" flipV="1">
            <a:off x="3383048" y="1323386"/>
            <a:ext cx="1572168" cy="47930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бъект 5">
            <a:extLst>
              <a:ext uri="{FF2B5EF4-FFF2-40B4-BE49-F238E27FC236}">
                <a16:creationId xmlns:a16="http://schemas.microsoft.com/office/drawing/2014/main" id="{36E8220C-F0E7-409D-9919-E59D5291726F}"/>
              </a:ext>
            </a:extLst>
          </p:cNvPr>
          <p:cNvSpPr txBox="1">
            <a:spLocks/>
          </p:cNvSpPr>
          <p:nvPr/>
        </p:nvSpPr>
        <p:spPr>
          <a:xfrm>
            <a:off x="6881343" y="2647470"/>
            <a:ext cx="1008152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Знаки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756123F-69FF-4310-924A-D18A82AA6517}"/>
              </a:ext>
            </a:extLst>
          </p:cNvPr>
          <p:cNvCxnSpPr>
            <a:cxnSpLocks/>
          </p:cNvCxnSpPr>
          <p:nvPr/>
        </p:nvCxnSpPr>
        <p:spPr>
          <a:xfrm flipH="1" flipV="1">
            <a:off x="5580112" y="1323387"/>
            <a:ext cx="1152128" cy="144292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6B8FDD6-BBAA-4507-B2CF-9FEE54C26BD7}"/>
              </a:ext>
            </a:extLst>
          </p:cNvPr>
          <p:cNvCxnSpPr>
            <a:cxnSpLocks/>
          </p:cNvCxnSpPr>
          <p:nvPr/>
        </p:nvCxnSpPr>
        <p:spPr>
          <a:xfrm flipH="1">
            <a:off x="2993828" y="2987192"/>
            <a:ext cx="3738412" cy="934422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99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Распределение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4444300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229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390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4444300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667" r="-3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667" r="-2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667" r="-193902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667" r="-91566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667" r="-7042" b="-6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102667" r="-390361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102667" r="-290361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102667" r="-193902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102667" r="-91566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102667" r="-7042" b="-5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02667" r="-390361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02667" r="-290361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02667" r="-193902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02667" r="-91566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02667" r="-7042" b="-4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98684" r="-390361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98684" r="-290361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98684" r="-193902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98684" r="-91566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98684" r="-7042" b="-3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404000" r="-390361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404000" r="-290361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404000" r="-193902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404000" r="-91566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404000" r="-7042" b="-2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504000" r="-390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504000" r="-290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504000" r="-193902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504000" r="-9156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504000" r="-7042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604000" r="-39036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604000" r="-29036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604000" r="-19390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604000" r="-9156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604000" r="-7042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/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37429F-FB4B-4E34-9AD0-4123700A4D83}"/>
              </a:ext>
            </a:extLst>
          </p:cNvPr>
          <p:cNvGrpSpPr/>
          <p:nvPr/>
        </p:nvGrpSpPr>
        <p:grpSpPr>
          <a:xfrm>
            <a:off x="3264732" y="3231260"/>
            <a:ext cx="822661" cy="2759273"/>
            <a:chOff x="3069645" y="3231260"/>
            <a:chExt cx="822661" cy="2759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1D6131D1-BD0A-514E-B9DE-6F6B342940E4}"/>
                    </a:ext>
                  </a:extLst>
                </p:cNvPr>
                <p:cNvSpPr/>
                <p:nvPr/>
              </p:nvSpPr>
              <p:spPr>
                <a:xfrm>
                  <a:off x="3069645" y="3231260"/>
                  <a:ext cx="8226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−15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1D6131D1-BD0A-514E-B9DE-6F6B342940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645" y="3231260"/>
                  <a:ext cx="8226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B6BA050-007E-B94F-8DD2-5A10C96E1A76}"/>
                    </a:ext>
                  </a:extLst>
                </p:cNvPr>
                <p:cNvSpPr/>
                <p:nvPr/>
              </p:nvSpPr>
              <p:spPr>
                <a:xfrm>
                  <a:off x="3184260" y="5528868"/>
                  <a:ext cx="5934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B6BA050-007E-B94F-8DD2-5A10C96E1A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4260" y="5528868"/>
                  <a:ext cx="59343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C8AA7A47-1367-484C-B5AF-BCDAE3B772CF}"/>
                    </a:ext>
                  </a:extLst>
                </p:cNvPr>
                <p:cNvSpPr/>
                <p:nvPr/>
              </p:nvSpPr>
              <p:spPr>
                <a:xfrm>
                  <a:off x="3069645" y="4150304"/>
                  <a:ext cx="8226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C8AA7A47-1367-484C-B5AF-BCDAE3B772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645" y="4150304"/>
                  <a:ext cx="8226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D97615FC-74C2-3B47-8E60-49D07F8DCB6D}"/>
                    </a:ext>
                  </a:extLst>
                </p:cNvPr>
                <p:cNvSpPr/>
                <p:nvPr/>
              </p:nvSpPr>
              <p:spPr>
                <a:xfrm>
                  <a:off x="3238761" y="4609826"/>
                  <a:ext cx="4844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D97615FC-74C2-3B47-8E60-49D07F8DCB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761" y="4609826"/>
                  <a:ext cx="48442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C46C2AC8-C46C-CA4B-9B55-399C6900F81A}"/>
                    </a:ext>
                  </a:extLst>
                </p:cNvPr>
                <p:cNvSpPr/>
                <p:nvPr/>
              </p:nvSpPr>
              <p:spPr>
                <a:xfrm>
                  <a:off x="3184259" y="5069348"/>
                  <a:ext cx="5934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C46C2AC8-C46C-CA4B-9B55-399C6900F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4259" y="5069348"/>
                  <a:ext cx="59343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5319517A-D19B-4349-92B5-92516EC3FE0A}"/>
                    </a:ext>
                  </a:extLst>
                </p:cNvPr>
                <p:cNvSpPr/>
                <p:nvPr/>
              </p:nvSpPr>
              <p:spPr>
                <a:xfrm>
                  <a:off x="3069645" y="3690782"/>
                  <a:ext cx="8226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−13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5319517A-D19B-4349-92B5-92516EC3FE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645" y="3690782"/>
                  <a:ext cx="8226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Объект 5">
            <a:extLst>
              <a:ext uri="{FF2B5EF4-FFF2-40B4-BE49-F238E27FC236}">
                <a16:creationId xmlns:a16="http://schemas.microsoft.com/office/drawing/2014/main" id="{83D89EF7-6024-E54A-8D94-D64311482D57}"/>
              </a:ext>
            </a:extLst>
          </p:cNvPr>
          <p:cNvSpPr txBox="1">
            <a:spLocks/>
          </p:cNvSpPr>
          <p:nvPr/>
        </p:nvSpPr>
        <p:spPr>
          <a:xfrm>
            <a:off x="807087" y="1800000"/>
            <a:ext cx="3764913" cy="1218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Пусть в выборке пять наблюдений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9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Распределение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293367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229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390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34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287CD5A4-4281-CC43-A151-0389DD0CD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293367"/>
                  </p:ext>
                </p:extLst>
              </p:nvPr>
            </p:nvGraphicFramePr>
            <p:xfrm>
              <a:off x="806207" y="2766311"/>
              <a:ext cx="2448272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4320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667" r="-3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667" r="-290361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667" r="-193902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667" r="-91566" b="-6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667" r="-7042" b="-6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102667" r="-390361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102667" r="-290361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102667" r="-193902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102667" r="-91566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102667" r="-7042" b="-5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02667" r="-390361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02667" r="-290361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02667" r="-193902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02667" r="-91566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02667" r="-7042" b="-4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298684" r="-390361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298684" r="-290361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298684" r="-193902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298684" r="-91566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298684" r="-7042" b="-3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404000" r="-390361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404000" r="-290361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404000" r="-193902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404000" r="-91566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404000" r="-7042" b="-2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504000" r="-390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504000" r="-290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504000" r="-193902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504000" r="-9156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504000" r="-7042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7725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14" t="-604000" r="-39036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614" t="-604000" r="-29036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6098" t="-604000" r="-19390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10" t="-604000" r="-9156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70423" t="-604000" r="-7042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846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/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D54FC1-6276-9348-8F4B-1E1EA2E3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36" y="621982"/>
                <a:ext cx="5564728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37429F-FB4B-4E34-9AD0-4123700A4D83}"/>
              </a:ext>
            </a:extLst>
          </p:cNvPr>
          <p:cNvGrpSpPr/>
          <p:nvPr/>
        </p:nvGrpSpPr>
        <p:grpSpPr>
          <a:xfrm>
            <a:off x="3264732" y="3231260"/>
            <a:ext cx="822661" cy="2759273"/>
            <a:chOff x="3069645" y="3231260"/>
            <a:chExt cx="822661" cy="2759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1D6131D1-BD0A-514E-B9DE-6F6B342940E4}"/>
                    </a:ext>
                  </a:extLst>
                </p:cNvPr>
                <p:cNvSpPr/>
                <p:nvPr/>
              </p:nvSpPr>
              <p:spPr>
                <a:xfrm>
                  <a:off x="3069645" y="3231260"/>
                  <a:ext cx="8226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−15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1D6131D1-BD0A-514E-B9DE-6F6B342940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645" y="3231260"/>
                  <a:ext cx="8226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B6BA050-007E-B94F-8DD2-5A10C96E1A76}"/>
                    </a:ext>
                  </a:extLst>
                </p:cNvPr>
                <p:cNvSpPr/>
                <p:nvPr/>
              </p:nvSpPr>
              <p:spPr>
                <a:xfrm>
                  <a:off x="3184260" y="5528868"/>
                  <a:ext cx="5934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B6BA050-007E-B94F-8DD2-5A10C96E1A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4260" y="5528868"/>
                  <a:ext cx="59343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C8AA7A47-1367-484C-B5AF-BCDAE3B772CF}"/>
                    </a:ext>
                  </a:extLst>
                </p:cNvPr>
                <p:cNvSpPr/>
                <p:nvPr/>
              </p:nvSpPr>
              <p:spPr>
                <a:xfrm>
                  <a:off x="3069645" y="4150304"/>
                  <a:ext cx="8226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C8AA7A47-1367-484C-B5AF-BCDAE3B772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645" y="4150304"/>
                  <a:ext cx="8226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D97615FC-74C2-3B47-8E60-49D07F8DCB6D}"/>
                    </a:ext>
                  </a:extLst>
                </p:cNvPr>
                <p:cNvSpPr/>
                <p:nvPr/>
              </p:nvSpPr>
              <p:spPr>
                <a:xfrm>
                  <a:off x="3238761" y="4609826"/>
                  <a:ext cx="4844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D97615FC-74C2-3B47-8E60-49D07F8DCB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761" y="4609826"/>
                  <a:ext cx="48442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C46C2AC8-C46C-CA4B-9B55-399C6900F81A}"/>
                    </a:ext>
                  </a:extLst>
                </p:cNvPr>
                <p:cNvSpPr/>
                <p:nvPr/>
              </p:nvSpPr>
              <p:spPr>
                <a:xfrm>
                  <a:off x="3184259" y="5069348"/>
                  <a:ext cx="5934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C46C2AC8-C46C-CA4B-9B55-399C6900F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4259" y="5069348"/>
                  <a:ext cx="59343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5319517A-D19B-4349-92B5-92516EC3FE0A}"/>
                    </a:ext>
                  </a:extLst>
                </p:cNvPr>
                <p:cNvSpPr/>
                <p:nvPr/>
              </p:nvSpPr>
              <p:spPr>
                <a:xfrm>
                  <a:off x="3069645" y="3690782"/>
                  <a:ext cx="8226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−13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5319517A-D19B-4349-92B5-92516EC3FE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645" y="3690782"/>
                  <a:ext cx="8226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">
            <a:extLst>
              <a:ext uri="{FF2B5EF4-FFF2-40B4-BE49-F238E27FC236}">
                <a16:creationId xmlns:a16="http://schemas.microsoft.com/office/drawing/2014/main" id="{4CF125D2-01FC-7E4A-9891-5CDD4936BF21}"/>
              </a:ext>
            </a:extLst>
          </p:cNvPr>
          <p:cNvSpPr/>
          <p:nvPr/>
        </p:nvSpPr>
        <p:spPr>
          <a:xfrm>
            <a:off x="5355212" y="4555359"/>
            <a:ext cx="3177668" cy="61955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36C9D-C1F5-5146-B49F-F642B151D21C}"/>
              </a:ext>
            </a:extLst>
          </p:cNvPr>
          <p:cNvSpPr txBox="1"/>
          <p:nvPr/>
        </p:nvSpPr>
        <p:spPr>
          <a:xfrm>
            <a:off x="5409714" y="4631210"/>
            <a:ext cx="3068664" cy="47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Всего вариантов</a:t>
            </a:r>
            <a:r>
              <a:rPr lang="en-US" sz="2400" dirty="0">
                <a:solidFill>
                  <a:srgbClr val="C0504D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7379FC9-2791-484D-B1C8-2DD42E16F2CA}"/>
                  </a:ext>
                </a:extLst>
              </p:cNvPr>
              <p:cNvSpPr/>
              <p:nvPr/>
            </p:nvSpPr>
            <p:spPr>
              <a:xfrm>
                <a:off x="7963584" y="4652561"/>
                <a:ext cx="4968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7379FC9-2791-484D-B1C8-2DD42E16F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584" y="4652561"/>
                <a:ext cx="496848" cy="461665"/>
              </a:xfrm>
              <a:prstGeom prst="rect">
                <a:avLst/>
              </a:prstGeom>
              <a:blipFill>
                <a:blip r:embed="rId11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342E717-2E18-6D47-B46A-8A72DC4200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7089" y="1785669"/>
            <a:ext cx="3875285" cy="2453943"/>
          </a:xfrm>
          <a:prstGeom prst="rect">
            <a:avLst/>
          </a:prstGeom>
        </p:spPr>
      </p:pic>
      <p:sp>
        <p:nvSpPr>
          <p:cNvPr id="25" name="Объект 5">
            <a:extLst>
              <a:ext uri="{FF2B5EF4-FFF2-40B4-BE49-F238E27FC236}">
                <a16:creationId xmlns:a16="http://schemas.microsoft.com/office/drawing/2014/main" id="{83D89EF7-6024-E54A-8D94-D64311482D57}"/>
              </a:ext>
            </a:extLst>
          </p:cNvPr>
          <p:cNvSpPr txBox="1">
            <a:spLocks/>
          </p:cNvSpPr>
          <p:nvPr/>
        </p:nvSpPr>
        <p:spPr>
          <a:xfrm>
            <a:off x="807087" y="1800000"/>
            <a:ext cx="3764913" cy="1218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Пусть в выборке пять наблюдений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2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AB243C-7885-BD49-A66F-05670FA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540" y="4544770"/>
            <a:ext cx="3096344" cy="19085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60B87C-0065-9447-80D9-2C4303EF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900" y="2708920"/>
            <a:ext cx="3137624" cy="19340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374ADF-95DF-4B4A-A87B-6071B2F84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084" y="842699"/>
            <a:ext cx="3117256" cy="1921456"/>
          </a:xfrm>
          <a:prstGeom prst="rect">
            <a:avLst/>
          </a:prstGeom>
        </p:spPr>
      </p:pic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Апроксимация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FBF98B-03E1-5B43-9C7F-FFDB27A32D24}"/>
                  </a:ext>
                </a:extLst>
              </p:cNvPr>
              <p:cNvSpPr/>
              <p:nvPr/>
            </p:nvSpPr>
            <p:spPr>
              <a:xfrm>
                <a:off x="2494472" y="925029"/>
                <a:ext cx="1080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FBF98B-03E1-5B43-9C7F-FFDB27A3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472" y="925029"/>
                <a:ext cx="10801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30B4AB3-12E8-4144-8CDF-5944163B7B39}"/>
                  </a:ext>
                </a:extLst>
              </p:cNvPr>
              <p:cNvSpPr/>
              <p:nvPr/>
            </p:nvSpPr>
            <p:spPr>
              <a:xfrm>
                <a:off x="2339752" y="2747320"/>
                <a:ext cx="12961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30B4AB3-12E8-4144-8CDF-5944163B7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747320"/>
                <a:ext cx="129614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B578591-213E-C245-ABF6-CD5E05A167B4}"/>
                  </a:ext>
                </a:extLst>
              </p:cNvPr>
              <p:cNvSpPr/>
              <p:nvPr/>
            </p:nvSpPr>
            <p:spPr>
              <a:xfrm>
                <a:off x="2278448" y="4623999"/>
                <a:ext cx="12961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B578591-213E-C245-ABF6-CD5E05A16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48" y="4623999"/>
                <a:ext cx="129614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818538-8BC8-0742-880E-03D320EE2F15}"/>
                  </a:ext>
                </a:extLst>
              </p:cNvPr>
              <p:cNvSpPr txBox="1"/>
              <p:nvPr/>
            </p:nvSpPr>
            <p:spPr>
              <a:xfrm>
                <a:off x="3923928" y="2320503"/>
                <a:ext cx="48343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∼ 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⋅(2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818538-8BC8-0742-880E-03D320EE2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2320503"/>
                <a:ext cx="4834337" cy="829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C37C893-A335-8843-A3D4-60F584C66223}"/>
                  </a:ext>
                </a:extLst>
              </p:cNvPr>
              <p:cNvSpPr/>
              <p:nvPr/>
            </p:nvSpPr>
            <p:spPr>
              <a:xfrm>
                <a:off x="4344015" y="2437097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C37C893-A335-8843-A3D4-60F584C6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015" y="2437097"/>
                <a:ext cx="511550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99A8BDA3-8596-C943-A784-5D4CC2A71B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6197" y="823424"/>
                <a:ext cx="4098839" cy="129434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больших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пользуются нормальным приближением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99A8BDA3-8596-C943-A784-5D4CC2A71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97" y="823424"/>
                <a:ext cx="4098839" cy="1294343"/>
              </a:xfrm>
              <a:prstGeom prst="rect">
                <a:avLst/>
              </a:prstGeom>
              <a:blipFill>
                <a:blip r:embed="rId14"/>
                <a:stretch>
                  <a:fillRect l="-1935" r="-16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1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601269"/>
            <a:ext cx="8064896" cy="39078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10553" y="71386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EDED21-B6BC-4B4E-B793-39197F77171B}"/>
              </a:ext>
            </a:extLst>
          </p:cNvPr>
          <p:cNvGrpSpPr/>
          <p:nvPr/>
        </p:nvGrpSpPr>
        <p:grpSpPr>
          <a:xfrm>
            <a:off x="3493411" y="1773978"/>
            <a:ext cx="2188862" cy="461665"/>
            <a:chOff x="3499210" y="1773978"/>
            <a:chExt cx="21888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/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/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/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/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/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/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A7F0BA54-80D5-B64B-84C2-62794A49D6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/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73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Непараметрические 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9605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601269"/>
            <a:ext cx="8064896" cy="39078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10553" y="71386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EDED21-B6BC-4B4E-B793-39197F77171B}"/>
              </a:ext>
            </a:extLst>
          </p:cNvPr>
          <p:cNvGrpSpPr/>
          <p:nvPr/>
        </p:nvGrpSpPr>
        <p:grpSpPr>
          <a:xfrm>
            <a:off x="3493411" y="1773978"/>
            <a:ext cx="2188862" cy="461665"/>
            <a:chOff x="3499210" y="1773978"/>
            <a:chExt cx="21888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/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/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/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/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/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/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/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A7F0BA54-80D5-B64B-84C2-62794A49D6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/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/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601269"/>
            <a:ext cx="8064896" cy="39078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10553" y="71386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EDED21-B6BC-4B4E-B793-39197F77171B}"/>
              </a:ext>
            </a:extLst>
          </p:cNvPr>
          <p:cNvGrpSpPr/>
          <p:nvPr/>
        </p:nvGrpSpPr>
        <p:grpSpPr>
          <a:xfrm>
            <a:off x="3493411" y="1773978"/>
            <a:ext cx="2188862" cy="461665"/>
            <a:chOff x="3499210" y="1773978"/>
            <a:chExt cx="21888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/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/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/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/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/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3E77D9-098B-F747-AC94-121B588B4699}"/>
                  </a:ext>
                </a:extLst>
              </p:cNvPr>
              <p:cNvSpPr/>
              <p:nvPr/>
            </p:nvSpPr>
            <p:spPr>
              <a:xfrm>
                <a:off x="1950141" y="2218112"/>
                <a:ext cx="15154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3E77D9-098B-F747-AC94-121B588B4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41" y="2218112"/>
                <a:ext cx="1515415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/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5B8724D-DC8D-4316-AEB7-5935B5E69B75}"/>
              </a:ext>
            </a:extLst>
          </p:cNvPr>
          <p:cNvGrpSpPr/>
          <p:nvPr/>
        </p:nvGrpSpPr>
        <p:grpSpPr>
          <a:xfrm>
            <a:off x="3482383" y="2231023"/>
            <a:ext cx="2207712" cy="461665"/>
            <a:chOff x="3477153" y="2261169"/>
            <a:chExt cx="220771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875B0A9-E496-AD40-8AAC-CB5AD417CDDF}"/>
                    </a:ext>
                  </a:extLst>
                </p:cNvPr>
                <p:cNvSpPr/>
                <p:nvPr/>
              </p:nvSpPr>
              <p:spPr>
                <a:xfrm>
                  <a:off x="3477153" y="226116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875B0A9-E496-AD40-8AAC-CB5AD417C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153" y="2261169"/>
                  <a:ext cx="420307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44EE42FA-65D4-194F-9B11-EAB5C4AE73D4}"/>
                    </a:ext>
                  </a:extLst>
                </p:cNvPr>
                <p:cNvSpPr/>
                <p:nvPr/>
              </p:nvSpPr>
              <p:spPr>
                <a:xfrm>
                  <a:off x="3924004" y="226116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44EE42FA-65D4-194F-9B11-EAB5C4AE7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004" y="2261169"/>
                  <a:ext cx="420307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B82D3321-0C9E-0D43-9D61-E7F6D013B56A}"/>
                    </a:ext>
                  </a:extLst>
                </p:cNvPr>
                <p:cNvSpPr/>
                <p:nvPr/>
              </p:nvSpPr>
              <p:spPr>
                <a:xfrm>
                  <a:off x="4370855" y="226116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B82D3321-0C9E-0D43-9D61-E7F6D013B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55" y="2261169"/>
                  <a:ext cx="420307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B879A97C-3B6A-1946-9AA3-B3A94C837C56}"/>
                    </a:ext>
                  </a:extLst>
                </p:cNvPr>
                <p:cNvSpPr/>
                <p:nvPr/>
              </p:nvSpPr>
              <p:spPr>
                <a:xfrm>
                  <a:off x="4817706" y="226116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B879A97C-3B6A-1946-9AA3-B3A94C837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706" y="2261169"/>
                  <a:ext cx="42030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52D1FB0-6B0A-7546-9993-216D46B58810}"/>
                    </a:ext>
                  </a:extLst>
                </p:cNvPr>
                <p:cNvSpPr/>
                <p:nvPr/>
              </p:nvSpPr>
              <p:spPr>
                <a:xfrm>
                  <a:off x="5264558" y="226116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52D1FB0-6B0A-7546-9993-216D46B58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2261169"/>
                  <a:ext cx="420307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/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A7F0BA54-80D5-B64B-84C2-62794A49D6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/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/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  <a:blipFill>
                <a:blip r:embed="rId1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4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601269"/>
            <a:ext cx="8064896" cy="39078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10553" y="71386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EDED21-B6BC-4B4E-B793-39197F77171B}"/>
              </a:ext>
            </a:extLst>
          </p:cNvPr>
          <p:cNvGrpSpPr/>
          <p:nvPr/>
        </p:nvGrpSpPr>
        <p:grpSpPr>
          <a:xfrm>
            <a:off x="3493411" y="1773978"/>
            <a:ext cx="2188862" cy="461665"/>
            <a:chOff x="3499210" y="1773978"/>
            <a:chExt cx="21888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/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/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/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/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/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3E77D9-098B-F747-AC94-121B588B4699}"/>
                  </a:ext>
                </a:extLst>
              </p:cNvPr>
              <p:cNvSpPr/>
              <p:nvPr/>
            </p:nvSpPr>
            <p:spPr>
              <a:xfrm>
                <a:off x="1950141" y="2218112"/>
                <a:ext cx="15154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3E77D9-098B-F747-AC94-121B588B4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41" y="2218112"/>
                <a:ext cx="1515415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/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5B8724D-DC8D-4316-AEB7-5935B5E69B75}"/>
              </a:ext>
            </a:extLst>
          </p:cNvPr>
          <p:cNvGrpSpPr/>
          <p:nvPr/>
        </p:nvGrpSpPr>
        <p:grpSpPr>
          <a:xfrm>
            <a:off x="3482383" y="2231023"/>
            <a:ext cx="2210919" cy="461665"/>
            <a:chOff x="3477153" y="2261169"/>
            <a:chExt cx="221091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875B0A9-E496-AD40-8AAC-CB5AD417CDDF}"/>
                    </a:ext>
                  </a:extLst>
                </p:cNvPr>
                <p:cNvSpPr/>
                <p:nvPr/>
              </p:nvSpPr>
              <p:spPr>
                <a:xfrm>
                  <a:off x="3477153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875B0A9-E496-AD40-8AAC-CB5AD417C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153" y="2261169"/>
                  <a:ext cx="4235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44EE42FA-65D4-194F-9B11-EAB5C4AE73D4}"/>
                    </a:ext>
                  </a:extLst>
                </p:cNvPr>
                <p:cNvSpPr/>
                <p:nvPr/>
              </p:nvSpPr>
              <p:spPr>
                <a:xfrm>
                  <a:off x="3924004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44EE42FA-65D4-194F-9B11-EAB5C4AE7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004" y="2261169"/>
                  <a:ext cx="42351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B82D3321-0C9E-0D43-9D61-E7F6D013B56A}"/>
                    </a:ext>
                  </a:extLst>
                </p:cNvPr>
                <p:cNvSpPr/>
                <p:nvPr/>
              </p:nvSpPr>
              <p:spPr>
                <a:xfrm>
                  <a:off x="4370855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B82D3321-0C9E-0D43-9D61-E7F6D013B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55" y="2261169"/>
                  <a:ext cx="42351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B879A97C-3B6A-1946-9AA3-B3A94C837C56}"/>
                    </a:ext>
                  </a:extLst>
                </p:cNvPr>
                <p:cNvSpPr/>
                <p:nvPr/>
              </p:nvSpPr>
              <p:spPr>
                <a:xfrm>
                  <a:off x="4817706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B879A97C-3B6A-1946-9AA3-B3A94C837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706" y="2261169"/>
                  <a:ext cx="42351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52D1FB0-6B0A-7546-9993-216D46B58810}"/>
                    </a:ext>
                  </a:extLst>
                </p:cNvPr>
                <p:cNvSpPr/>
                <p:nvPr/>
              </p:nvSpPr>
              <p:spPr>
                <a:xfrm>
                  <a:off x="5264558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52D1FB0-6B0A-7546-9993-216D46B58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2261169"/>
                  <a:ext cx="42351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/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78308A3-7F6E-8346-9288-0B105F109B90}"/>
                  </a:ext>
                </a:extLst>
              </p:cNvPr>
              <p:cNvSpPr/>
              <p:nvPr/>
            </p:nvSpPr>
            <p:spPr>
              <a:xfrm>
                <a:off x="1037006" y="2679303"/>
                <a:ext cx="24285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78308A3-7F6E-8346-9288-0B105F109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06" y="2679303"/>
                <a:ext cx="2428550" cy="461665"/>
              </a:xfrm>
              <a:prstGeom prst="rect">
                <a:avLst/>
              </a:prstGeom>
              <a:blipFill>
                <a:blip r:embed="rId16"/>
                <a:stretch>
                  <a:fillRect r="-503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3CBA19D-E6E3-47F1-8E95-A4628CD3FD5B}"/>
              </a:ext>
            </a:extLst>
          </p:cNvPr>
          <p:cNvGrpSpPr/>
          <p:nvPr/>
        </p:nvGrpSpPr>
        <p:grpSpPr>
          <a:xfrm>
            <a:off x="3501887" y="2688068"/>
            <a:ext cx="2168703" cy="461665"/>
            <a:chOff x="3477153" y="2727099"/>
            <a:chExt cx="216870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348811A2-B794-A64A-8062-8109316A144F}"/>
                    </a:ext>
                  </a:extLst>
                </p:cNvPr>
                <p:cNvSpPr/>
                <p:nvPr/>
              </p:nvSpPr>
              <p:spPr>
                <a:xfrm>
                  <a:off x="4351351" y="272709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348811A2-B794-A64A-8062-8109316A14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351" y="2727099"/>
                  <a:ext cx="420307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44EE986-EA7D-EC40-8B3E-2191AED42E28}"/>
                    </a:ext>
                  </a:extLst>
                </p:cNvPr>
                <p:cNvSpPr/>
                <p:nvPr/>
              </p:nvSpPr>
              <p:spPr>
                <a:xfrm>
                  <a:off x="3914252" y="272709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44EE986-EA7D-EC40-8B3E-2191AED42E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252" y="2727099"/>
                  <a:ext cx="420307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996A04F6-6D0C-0843-97B1-B5C4603887E8}"/>
                    </a:ext>
                  </a:extLst>
                </p:cNvPr>
                <p:cNvSpPr/>
                <p:nvPr/>
              </p:nvSpPr>
              <p:spPr>
                <a:xfrm>
                  <a:off x="3477153" y="272709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996A04F6-6D0C-0843-97B1-B5C4603887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153" y="2727099"/>
                  <a:ext cx="420307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16B5BE86-C028-CA4D-9FBC-E7A3F0C4EBDE}"/>
                    </a:ext>
                  </a:extLst>
                </p:cNvPr>
                <p:cNvSpPr/>
                <p:nvPr/>
              </p:nvSpPr>
              <p:spPr>
                <a:xfrm>
                  <a:off x="4788449" y="272709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16B5BE86-C028-CA4D-9FBC-E7A3F0C4EB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449" y="2727099"/>
                  <a:ext cx="420307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DC2309D-2826-0046-AE0C-B0F87BF28C72}"/>
                    </a:ext>
                  </a:extLst>
                </p:cNvPr>
                <p:cNvSpPr/>
                <p:nvPr/>
              </p:nvSpPr>
              <p:spPr>
                <a:xfrm>
                  <a:off x="5225549" y="2727099"/>
                  <a:ext cx="4203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DC2309D-2826-0046-AE0C-B0F87BF28C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549" y="2727099"/>
                  <a:ext cx="420307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A7F0BA54-80D5-B64B-84C2-62794A49D6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/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/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  <a:blipFill>
                <a:blip r:embed="rId2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08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4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601269"/>
            <a:ext cx="8064896" cy="39078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10553" y="71386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EDED21-B6BC-4B4E-B793-39197F77171B}"/>
              </a:ext>
            </a:extLst>
          </p:cNvPr>
          <p:cNvGrpSpPr/>
          <p:nvPr/>
        </p:nvGrpSpPr>
        <p:grpSpPr>
          <a:xfrm>
            <a:off x="3493411" y="1773978"/>
            <a:ext cx="2188862" cy="461665"/>
            <a:chOff x="3499210" y="1773978"/>
            <a:chExt cx="21888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/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/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/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/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/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3E77D9-098B-F747-AC94-121B588B4699}"/>
                  </a:ext>
                </a:extLst>
              </p:cNvPr>
              <p:cNvSpPr/>
              <p:nvPr/>
            </p:nvSpPr>
            <p:spPr>
              <a:xfrm>
                <a:off x="1950141" y="2218112"/>
                <a:ext cx="15154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3E77D9-098B-F747-AC94-121B588B4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41" y="2218112"/>
                <a:ext cx="1515415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/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5B8724D-DC8D-4316-AEB7-5935B5E69B75}"/>
              </a:ext>
            </a:extLst>
          </p:cNvPr>
          <p:cNvGrpSpPr/>
          <p:nvPr/>
        </p:nvGrpSpPr>
        <p:grpSpPr>
          <a:xfrm>
            <a:off x="3482383" y="2231023"/>
            <a:ext cx="2210919" cy="461665"/>
            <a:chOff x="3477153" y="2261169"/>
            <a:chExt cx="221091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875B0A9-E496-AD40-8AAC-CB5AD417CDDF}"/>
                    </a:ext>
                  </a:extLst>
                </p:cNvPr>
                <p:cNvSpPr/>
                <p:nvPr/>
              </p:nvSpPr>
              <p:spPr>
                <a:xfrm>
                  <a:off x="3477153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875B0A9-E496-AD40-8AAC-CB5AD417C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153" y="2261169"/>
                  <a:ext cx="4235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44EE42FA-65D4-194F-9B11-EAB5C4AE73D4}"/>
                    </a:ext>
                  </a:extLst>
                </p:cNvPr>
                <p:cNvSpPr/>
                <p:nvPr/>
              </p:nvSpPr>
              <p:spPr>
                <a:xfrm>
                  <a:off x="3924004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44EE42FA-65D4-194F-9B11-EAB5C4AE7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004" y="2261169"/>
                  <a:ext cx="42351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B82D3321-0C9E-0D43-9D61-E7F6D013B56A}"/>
                    </a:ext>
                  </a:extLst>
                </p:cNvPr>
                <p:cNvSpPr/>
                <p:nvPr/>
              </p:nvSpPr>
              <p:spPr>
                <a:xfrm>
                  <a:off x="4370855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B82D3321-0C9E-0D43-9D61-E7F6D013B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55" y="2261169"/>
                  <a:ext cx="42351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B879A97C-3B6A-1946-9AA3-B3A94C837C56}"/>
                    </a:ext>
                  </a:extLst>
                </p:cNvPr>
                <p:cNvSpPr/>
                <p:nvPr/>
              </p:nvSpPr>
              <p:spPr>
                <a:xfrm>
                  <a:off x="4817706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B879A97C-3B6A-1946-9AA3-B3A94C837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706" y="2261169"/>
                  <a:ext cx="42351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52D1FB0-6B0A-7546-9993-216D46B58810}"/>
                    </a:ext>
                  </a:extLst>
                </p:cNvPr>
                <p:cNvSpPr/>
                <p:nvPr/>
              </p:nvSpPr>
              <p:spPr>
                <a:xfrm>
                  <a:off x="5264558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52D1FB0-6B0A-7546-9993-216D46B58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2261169"/>
                  <a:ext cx="42351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/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78308A3-7F6E-8346-9288-0B105F109B90}"/>
                  </a:ext>
                </a:extLst>
              </p:cNvPr>
              <p:cNvSpPr/>
              <p:nvPr/>
            </p:nvSpPr>
            <p:spPr>
              <a:xfrm>
                <a:off x="1037006" y="2679303"/>
                <a:ext cx="24285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78308A3-7F6E-8346-9288-0B105F109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06" y="2679303"/>
                <a:ext cx="2428550" cy="461665"/>
              </a:xfrm>
              <a:prstGeom prst="rect">
                <a:avLst/>
              </a:prstGeom>
              <a:blipFill>
                <a:blip r:embed="rId16"/>
                <a:stretch>
                  <a:fillRect r="-503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3CBA19D-E6E3-47F1-8E95-A4628CD3FD5B}"/>
              </a:ext>
            </a:extLst>
          </p:cNvPr>
          <p:cNvGrpSpPr/>
          <p:nvPr/>
        </p:nvGrpSpPr>
        <p:grpSpPr>
          <a:xfrm>
            <a:off x="3501887" y="2688068"/>
            <a:ext cx="2171910" cy="461665"/>
            <a:chOff x="3477153" y="2727099"/>
            <a:chExt cx="217191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348811A2-B794-A64A-8062-8109316A144F}"/>
                    </a:ext>
                  </a:extLst>
                </p:cNvPr>
                <p:cNvSpPr/>
                <p:nvPr/>
              </p:nvSpPr>
              <p:spPr>
                <a:xfrm>
                  <a:off x="4351351" y="2727099"/>
                  <a:ext cx="4235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348811A2-B794-A64A-8062-8109316A14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351" y="2727099"/>
                  <a:ext cx="423513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44EE986-EA7D-EC40-8B3E-2191AED42E28}"/>
                    </a:ext>
                  </a:extLst>
                </p:cNvPr>
                <p:cNvSpPr/>
                <p:nvPr/>
              </p:nvSpPr>
              <p:spPr>
                <a:xfrm>
                  <a:off x="3914252" y="272709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44EE986-EA7D-EC40-8B3E-2191AED42E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252" y="2727099"/>
                  <a:ext cx="42351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996A04F6-6D0C-0843-97B1-B5C4603887E8}"/>
                    </a:ext>
                  </a:extLst>
                </p:cNvPr>
                <p:cNvSpPr/>
                <p:nvPr/>
              </p:nvSpPr>
              <p:spPr>
                <a:xfrm>
                  <a:off x="3477153" y="272709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996A04F6-6D0C-0843-97B1-B5C4603887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153" y="2727099"/>
                  <a:ext cx="42351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16B5BE86-C028-CA4D-9FBC-E7A3F0C4EBDE}"/>
                    </a:ext>
                  </a:extLst>
                </p:cNvPr>
                <p:cNvSpPr/>
                <p:nvPr/>
              </p:nvSpPr>
              <p:spPr>
                <a:xfrm>
                  <a:off x="4788449" y="272709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16B5BE86-C028-CA4D-9FBC-E7A3F0C4EB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449" y="2727099"/>
                  <a:ext cx="42351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DC2309D-2826-0046-AE0C-B0F87BF28C72}"/>
                    </a:ext>
                  </a:extLst>
                </p:cNvPr>
                <p:cNvSpPr/>
                <p:nvPr/>
              </p:nvSpPr>
              <p:spPr>
                <a:xfrm>
                  <a:off x="5225549" y="272709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DC2309D-2826-0046-AE0C-B0F87BF28C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549" y="2727099"/>
                  <a:ext cx="423514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0E6933F-C703-5441-A4C4-A42E73E667BC}"/>
                  </a:ext>
                </a:extLst>
              </p:cNvPr>
              <p:cNvSpPr/>
              <p:nvPr/>
            </p:nvSpPr>
            <p:spPr>
              <a:xfrm>
                <a:off x="1294898" y="3119017"/>
                <a:ext cx="217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0E6933F-C703-5441-A4C4-A42E73E6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98" y="3119017"/>
                <a:ext cx="2170658" cy="461665"/>
              </a:xfrm>
              <a:prstGeom prst="rect">
                <a:avLst/>
              </a:prstGeom>
              <a:blipFill>
                <a:blip r:embed="rId22"/>
                <a:stretch>
                  <a:fillRect l="-281" r="-562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F8E29AE-E087-43DC-8DE7-0C76B26FD32B}"/>
              </a:ext>
            </a:extLst>
          </p:cNvPr>
          <p:cNvGrpSpPr/>
          <p:nvPr/>
        </p:nvGrpSpPr>
        <p:grpSpPr>
          <a:xfrm>
            <a:off x="3472232" y="3145114"/>
            <a:ext cx="2228014" cy="461665"/>
            <a:chOff x="3417843" y="3144688"/>
            <a:chExt cx="222801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558F9E5-C473-3043-B510-EC292AC492D8}"/>
                    </a:ext>
                  </a:extLst>
                </p:cNvPr>
                <p:cNvSpPr/>
                <p:nvPr/>
              </p:nvSpPr>
              <p:spPr>
                <a:xfrm>
                  <a:off x="3417843" y="3144688"/>
                  <a:ext cx="47961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558F9E5-C473-3043-B510-EC292AC49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3144688"/>
                  <a:ext cx="479618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581D5CA4-2A44-3244-8760-23F727456B65}"/>
                    </a:ext>
                  </a:extLst>
                </p:cNvPr>
                <p:cNvSpPr/>
                <p:nvPr/>
              </p:nvSpPr>
              <p:spPr>
                <a:xfrm>
                  <a:off x="4729140" y="3144688"/>
                  <a:ext cx="47961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581D5CA4-2A44-3244-8760-23F727456B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140" y="3144688"/>
                  <a:ext cx="479618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Прямоугольник 38">
                  <a:extLst>
                    <a:ext uri="{FF2B5EF4-FFF2-40B4-BE49-F238E27FC236}">
                      <a16:creationId xmlns:a16="http://schemas.microsoft.com/office/drawing/2014/main" id="{FE927CC2-9265-D242-A16B-DBF9B823CAA8}"/>
                    </a:ext>
                  </a:extLst>
                </p:cNvPr>
                <p:cNvSpPr/>
                <p:nvPr/>
              </p:nvSpPr>
              <p:spPr>
                <a:xfrm>
                  <a:off x="5166239" y="3144688"/>
                  <a:ext cx="47961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Прямоугольник 38">
                  <a:extLst>
                    <a:ext uri="{FF2B5EF4-FFF2-40B4-BE49-F238E27FC236}">
                      <a16:creationId xmlns:a16="http://schemas.microsoft.com/office/drawing/2014/main" id="{FE927CC2-9265-D242-A16B-DBF9B823C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39" y="3144688"/>
                  <a:ext cx="479618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Прямоугольник 39">
                  <a:extLst>
                    <a:ext uri="{FF2B5EF4-FFF2-40B4-BE49-F238E27FC236}">
                      <a16:creationId xmlns:a16="http://schemas.microsoft.com/office/drawing/2014/main" id="{3CE0CBF2-2BB0-894D-A22D-36D61C6438E4}"/>
                    </a:ext>
                  </a:extLst>
                </p:cNvPr>
                <p:cNvSpPr/>
                <p:nvPr/>
              </p:nvSpPr>
              <p:spPr>
                <a:xfrm>
                  <a:off x="3854942" y="3144688"/>
                  <a:ext cx="47961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Прямоугольник 39">
                  <a:extLst>
                    <a:ext uri="{FF2B5EF4-FFF2-40B4-BE49-F238E27FC236}">
                      <a16:creationId xmlns:a16="http://schemas.microsoft.com/office/drawing/2014/main" id="{3CE0CBF2-2BB0-894D-A22D-36D61C6438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942" y="3144688"/>
                  <a:ext cx="479618" cy="46166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B364F7E0-66F5-2B4A-AAC9-BD4923F232FE}"/>
                    </a:ext>
                  </a:extLst>
                </p:cNvPr>
                <p:cNvSpPr/>
                <p:nvPr/>
              </p:nvSpPr>
              <p:spPr>
                <a:xfrm>
                  <a:off x="4292041" y="3144688"/>
                  <a:ext cx="47961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B364F7E0-66F5-2B4A-AAC9-BD4923F232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041" y="3144688"/>
                  <a:ext cx="479618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A7F0BA54-80D5-B64B-84C2-62794A49D6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/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/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  <a:blipFill>
                <a:blip r:embed="rId2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06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0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83348" y="601269"/>
            <a:ext cx="8064896" cy="39078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10553" y="71386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есть данные о говорливости попугаев </a:t>
            </a:r>
            <a:br>
              <a:rPr lang="en-US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(слов в день)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что в среднем попугаи говорят больше 5 слов</a:t>
            </a:r>
            <a:r>
              <a:rPr lang="en-US" sz="2400" dirty="0">
                <a:solidFill>
                  <a:srgbClr val="28516A"/>
                </a:solidFill>
              </a:rPr>
              <a:t>?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/>
              <p:nvPr/>
            </p:nvSpPr>
            <p:spPr>
              <a:xfrm>
                <a:off x="1887643" y="3819831"/>
                <a:ext cx="21089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E78279-87A8-7F4D-B575-B92A07E3F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643" y="3819831"/>
                <a:ext cx="2108975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/>
              <p:nvPr/>
            </p:nvSpPr>
            <p:spPr>
              <a:xfrm>
                <a:off x="4458654" y="3803255"/>
                <a:ext cx="2698624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кр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D650A60-1CEA-8249-92E7-C0A772196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654" y="3803255"/>
                <a:ext cx="2698624" cy="494815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EDED21-B6BC-4B4E-B793-39197F77171B}"/>
              </a:ext>
            </a:extLst>
          </p:cNvPr>
          <p:cNvGrpSpPr/>
          <p:nvPr/>
        </p:nvGrpSpPr>
        <p:grpSpPr>
          <a:xfrm>
            <a:off x="3493411" y="1773978"/>
            <a:ext cx="2188862" cy="461665"/>
            <a:chOff x="3499210" y="1773978"/>
            <a:chExt cx="21888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/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CB8A13AC-F181-DC49-BD52-DFABD27B8E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210" y="177397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/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B322A4C4-94B2-B949-8C47-21729353B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221" y="177397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/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9ED7856-B179-F440-8C0C-4670BB4D44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0547" y="177397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/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145588C-149B-044B-B7C1-CDD8D653E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884" y="1773978"/>
                  <a:ext cx="42351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/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961BBC08-C29B-5B48-891C-6A8411D7DA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1773978"/>
                  <a:ext cx="423514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3E77D9-098B-F747-AC94-121B588B4699}"/>
                  </a:ext>
                </a:extLst>
              </p:cNvPr>
              <p:cNvSpPr/>
              <p:nvPr/>
            </p:nvSpPr>
            <p:spPr>
              <a:xfrm>
                <a:off x="1950141" y="2218112"/>
                <a:ext cx="15154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3E77D9-098B-F747-AC94-121B588B4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41" y="2218112"/>
                <a:ext cx="151541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/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B6FD29-2598-B642-AD15-A90FB885B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86" y="1756447"/>
                <a:ext cx="553870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5B8724D-DC8D-4316-AEB7-5935B5E69B75}"/>
              </a:ext>
            </a:extLst>
          </p:cNvPr>
          <p:cNvGrpSpPr/>
          <p:nvPr/>
        </p:nvGrpSpPr>
        <p:grpSpPr>
          <a:xfrm>
            <a:off x="3482383" y="2231023"/>
            <a:ext cx="2210919" cy="461665"/>
            <a:chOff x="3477153" y="2261169"/>
            <a:chExt cx="221091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875B0A9-E496-AD40-8AAC-CB5AD417CDDF}"/>
                    </a:ext>
                  </a:extLst>
                </p:cNvPr>
                <p:cNvSpPr/>
                <p:nvPr/>
              </p:nvSpPr>
              <p:spPr>
                <a:xfrm>
                  <a:off x="3477153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875B0A9-E496-AD40-8AAC-CB5AD417C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153" y="2261169"/>
                  <a:ext cx="42351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44EE42FA-65D4-194F-9B11-EAB5C4AE73D4}"/>
                    </a:ext>
                  </a:extLst>
                </p:cNvPr>
                <p:cNvSpPr/>
                <p:nvPr/>
              </p:nvSpPr>
              <p:spPr>
                <a:xfrm>
                  <a:off x="3924004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44EE42FA-65D4-194F-9B11-EAB5C4AE7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004" y="2261169"/>
                  <a:ext cx="42351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B82D3321-0C9E-0D43-9D61-E7F6D013B56A}"/>
                    </a:ext>
                  </a:extLst>
                </p:cNvPr>
                <p:cNvSpPr/>
                <p:nvPr/>
              </p:nvSpPr>
              <p:spPr>
                <a:xfrm>
                  <a:off x="4370855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B82D3321-0C9E-0D43-9D61-E7F6D013B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55" y="2261169"/>
                  <a:ext cx="42351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B879A97C-3B6A-1946-9AA3-B3A94C837C56}"/>
                    </a:ext>
                  </a:extLst>
                </p:cNvPr>
                <p:cNvSpPr/>
                <p:nvPr/>
              </p:nvSpPr>
              <p:spPr>
                <a:xfrm>
                  <a:off x="4817706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B879A97C-3B6A-1946-9AA3-B3A94C837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706" y="2261169"/>
                  <a:ext cx="423514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52D1FB0-6B0A-7546-9993-216D46B58810}"/>
                    </a:ext>
                  </a:extLst>
                </p:cNvPr>
                <p:cNvSpPr/>
                <p:nvPr/>
              </p:nvSpPr>
              <p:spPr>
                <a:xfrm>
                  <a:off x="5264558" y="226116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352D1FB0-6B0A-7546-9993-216D46B58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558" y="2261169"/>
                  <a:ext cx="423514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/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79D9CB-0B3E-E848-84FF-40D4FAF3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4725144"/>
                <a:ext cx="5564728" cy="100822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78308A3-7F6E-8346-9288-0B105F109B90}"/>
                  </a:ext>
                </a:extLst>
              </p:cNvPr>
              <p:cNvSpPr/>
              <p:nvPr/>
            </p:nvSpPr>
            <p:spPr>
              <a:xfrm>
                <a:off x="1037006" y="2679303"/>
                <a:ext cx="24285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78308A3-7F6E-8346-9288-0B105F109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06" y="2679303"/>
                <a:ext cx="2428550" cy="461665"/>
              </a:xfrm>
              <a:prstGeom prst="rect">
                <a:avLst/>
              </a:prstGeom>
              <a:blipFill>
                <a:blip r:embed="rId18"/>
                <a:stretch>
                  <a:fillRect r="-503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3CBA19D-E6E3-47F1-8E95-A4628CD3FD5B}"/>
              </a:ext>
            </a:extLst>
          </p:cNvPr>
          <p:cNvGrpSpPr/>
          <p:nvPr/>
        </p:nvGrpSpPr>
        <p:grpSpPr>
          <a:xfrm>
            <a:off x="3501887" y="2688068"/>
            <a:ext cx="2171910" cy="461665"/>
            <a:chOff x="3477153" y="2727099"/>
            <a:chExt cx="217191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348811A2-B794-A64A-8062-8109316A144F}"/>
                    </a:ext>
                  </a:extLst>
                </p:cNvPr>
                <p:cNvSpPr/>
                <p:nvPr/>
              </p:nvSpPr>
              <p:spPr>
                <a:xfrm>
                  <a:off x="4351351" y="2727099"/>
                  <a:ext cx="4235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348811A2-B794-A64A-8062-8109316A14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351" y="2727099"/>
                  <a:ext cx="423513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44EE986-EA7D-EC40-8B3E-2191AED42E28}"/>
                    </a:ext>
                  </a:extLst>
                </p:cNvPr>
                <p:cNvSpPr/>
                <p:nvPr/>
              </p:nvSpPr>
              <p:spPr>
                <a:xfrm>
                  <a:off x="3914252" y="272709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44EE986-EA7D-EC40-8B3E-2191AED42E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252" y="2727099"/>
                  <a:ext cx="42351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996A04F6-6D0C-0843-97B1-B5C4603887E8}"/>
                    </a:ext>
                  </a:extLst>
                </p:cNvPr>
                <p:cNvSpPr/>
                <p:nvPr/>
              </p:nvSpPr>
              <p:spPr>
                <a:xfrm>
                  <a:off x="3477153" y="272709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996A04F6-6D0C-0843-97B1-B5C4603887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153" y="2727099"/>
                  <a:ext cx="423514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16B5BE86-C028-CA4D-9FBC-E7A3F0C4EBDE}"/>
                    </a:ext>
                  </a:extLst>
                </p:cNvPr>
                <p:cNvSpPr/>
                <p:nvPr/>
              </p:nvSpPr>
              <p:spPr>
                <a:xfrm>
                  <a:off x="4788449" y="272709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16B5BE86-C028-CA4D-9FBC-E7A3F0C4EB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449" y="2727099"/>
                  <a:ext cx="423514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DC2309D-2826-0046-AE0C-B0F87BF28C72}"/>
                    </a:ext>
                  </a:extLst>
                </p:cNvPr>
                <p:cNvSpPr/>
                <p:nvPr/>
              </p:nvSpPr>
              <p:spPr>
                <a:xfrm>
                  <a:off x="5225549" y="2727099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DC2309D-2826-0046-AE0C-B0F87BF28C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549" y="2727099"/>
                  <a:ext cx="423514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0E6933F-C703-5441-A4C4-A42E73E667BC}"/>
                  </a:ext>
                </a:extLst>
              </p:cNvPr>
              <p:cNvSpPr/>
              <p:nvPr/>
            </p:nvSpPr>
            <p:spPr>
              <a:xfrm>
                <a:off x="1294898" y="3119017"/>
                <a:ext cx="217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0E6933F-C703-5441-A4C4-A42E73E6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98" y="3119017"/>
                <a:ext cx="2170658" cy="461665"/>
              </a:xfrm>
              <a:prstGeom prst="rect">
                <a:avLst/>
              </a:prstGeom>
              <a:blipFill>
                <a:blip r:embed="rId24"/>
                <a:stretch>
                  <a:fillRect l="-281" r="-562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F8E29AE-E087-43DC-8DE7-0C76B26FD32B}"/>
              </a:ext>
            </a:extLst>
          </p:cNvPr>
          <p:cNvGrpSpPr/>
          <p:nvPr/>
        </p:nvGrpSpPr>
        <p:grpSpPr>
          <a:xfrm>
            <a:off x="3472232" y="3145114"/>
            <a:ext cx="2231220" cy="461665"/>
            <a:chOff x="3417843" y="3144688"/>
            <a:chExt cx="223122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558F9E5-C473-3043-B510-EC292AC492D8}"/>
                    </a:ext>
                  </a:extLst>
                </p:cNvPr>
                <p:cNvSpPr/>
                <p:nvPr/>
              </p:nvSpPr>
              <p:spPr>
                <a:xfrm>
                  <a:off x="3417843" y="3144688"/>
                  <a:ext cx="4828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558F9E5-C473-3043-B510-EC292AC49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3144688"/>
                  <a:ext cx="482824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581D5CA4-2A44-3244-8760-23F727456B65}"/>
                    </a:ext>
                  </a:extLst>
                </p:cNvPr>
                <p:cNvSpPr/>
                <p:nvPr/>
              </p:nvSpPr>
              <p:spPr>
                <a:xfrm>
                  <a:off x="4729140" y="3144688"/>
                  <a:ext cx="4828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581D5CA4-2A44-3244-8760-23F727456B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140" y="3144688"/>
                  <a:ext cx="482824" cy="46166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Прямоугольник 38">
                  <a:extLst>
                    <a:ext uri="{FF2B5EF4-FFF2-40B4-BE49-F238E27FC236}">
                      <a16:creationId xmlns:a16="http://schemas.microsoft.com/office/drawing/2014/main" id="{FE927CC2-9265-D242-A16B-DBF9B823CAA8}"/>
                    </a:ext>
                  </a:extLst>
                </p:cNvPr>
                <p:cNvSpPr/>
                <p:nvPr/>
              </p:nvSpPr>
              <p:spPr>
                <a:xfrm>
                  <a:off x="5166239" y="3144688"/>
                  <a:ext cx="4828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Прямоугольник 38">
                  <a:extLst>
                    <a:ext uri="{FF2B5EF4-FFF2-40B4-BE49-F238E27FC236}">
                      <a16:creationId xmlns:a16="http://schemas.microsoft.com/office/drawing/2014/main" id="{FE927CC2-9265-D242-A16B-DBF9B823C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39" y="3144688"/>
                  <a:ext cx="482824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Прямоугольник 39">
                  <a:extLst>
                    <a:ext uri="{FF2B5EF4-FFF2-40B4-BE49-F238E27FC236}">
                      <a16:creationId xmlns:a16="http://schemas.microsoft.com/office/drawing/2014/main" id="{3CE0CBF2-2BB0-894D-A22D-36D61C6438E4}"/>
                    </a:ext>
                  </a:extLst>
                </p:cNvPr>
                <p:cNvSpPr/>
                <p:nvPr/>
              </p:nvSpPr>
              <p:spPr>
                <a:xfrm>
                  <a:off x="3854942" y="3144688"/>
                  <a:ext cx="4828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Прямоугольник 39">
                  <a:extLst>
                    <a:ext uri="{FF2B5EF4-FFF2-40B4-BE49-F238E27FC236}">
                      <a16:creationId xmlns:a16="http://schemas.microsoft.com/office/drawing/2014/main" id="{3CE0CBF2-2BB0-894D-A22D-36D61C6438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942" y="3144688"/>
                  <a:ext cx="482824" cy="46166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B364F7E0-66F5-2B4A-AAC9-BD4923F232FE}"/>
                    </a:ext>
                  </a:extLst>
                </p:cNvPr>
                <p:cNvSpPr/>
                <p:nvPr/>
              </p:nvSpPr>
              <p:spPr>
                <a:xfrm>
                  <a:off x="4292041" y="3144688"/>
                  <a:ext cx="4828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B364F7E0-66F5-2B4A-AAC9-BD4923F232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041" y="3144688"/>
                  <a:ext cx="482824" cy="4616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A7F0BA54-80D5-B64B-84C2-62794A49D6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о попугаях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/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EE969068-18E1-1441-B7F3-DF036B130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57" y="5931051"/>
                <a:ext cx="1235018" cy="6001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/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6E9D5FC-70ED-F64B-AC2A-F56C39BF6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21" y="1765141"/>
                <a:ext cx="1224374" cy="461665"/>
              </a:xfrm>
              <a:prstGeom prst="rect">
                <a:avLst/>
              </a:prstGeom>
              <a:blipFill>
                <a:blip r:embed="rId3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922231A-60F6-4FE9-A27F-889866789A63}"/>
              </a:ext>
            </a:extLst>
          </p:cNvPr>
          <p:cNvGrpSpPr/>
          <p:nvPr/>
        </p:nvGrpSpPr>
        <p:grpSpPr>
          <a:xfrm>
            <a:off x="452018" y="5257353"/>
            <a:ext cx="2895847" cy="914400"/>
            <a:chOff x="452018" y="5257353"/>
            <a:chExt cx="2895847" cy="914400"/>
          </a:xfrm>
        </p:grpSpPr>
        <p:sp>
          <p:nvSpPr>
            <p:cNvPr id="47" name="Объект 5">
              <a:extLst>
                <a:ext uri="{FF2B5EF4-FFF2-40B4-BE49-F238E27FC236}">
                  <a16:creationId xmlns:a16="http://schemas.microsoft.com/office/drawing/2014/main" id="{85430C25-6E7A-467E-9AD1-50EAAC1FC8AE}"/>
                </a:ext>
              </a:extLst>
            </p:cNvPr>
            <p:cNvSpPr txBox="1">
              <a:spLocks/>
            </p:cNvSpPr>
            <p:nvPr/>
          </p:nvSpPr>
          <p:spPr>
            <a:xfrm>
              <a:off x="1366419" y="5360438"/>
              <a:ext cx="1981446" cy="79828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Гипотеза</a:t>
              </a:r>
              <a:r>
                <a:rPr lang="ru-RU" sz="2400" dirty="0">
                  <a:solidFill>
                    <a:srgbClr val="5C5B5C"/>
                  </a:solidFill>
                </a:rPr>
                <a:t> </a:t>
              </a:r>
              <a:r>
                <a:rPr lang="ru-RU" sz="2400" b="1" dirty="0">
                  <a:solidFill>
                    <a:srgbClr val="28516A"/>
                  </a:solidFill>
                </a:rPr>
                <a:t>не отвергается</a:t>
              </a:r>
            </a:p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/>
            </a:p>
          </p:txBody>
        </p:sp>
        <p:pic>
          <p:nvPicPr>
            <p:cNvPr id="48" name="Рисунок 47" descr="флажок установлен">
              <a:extLst>
                <a:ext uri="{FF2B5EF4-FFF2-40B4-BE49-F238E27FC236}">
                  <a16:creationId xmlns:a16="http://schemas.microsoft.com/office/drawing/2014/main" id="{EFF490ED-2931-48ED-BB57-790F1BDF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52018" y="52573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08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4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Уилкоксона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3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8B857841-8ECF-D746-8923-10BEB9F42ED1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2940274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связанные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Уилкоксона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3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286835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286835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8B857841-8ECF-D746-8923-10BEB9F42ED1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2940274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связанные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>
            <a:extLst>
              <a:ext uri="{FF2B5EF4-FFF2-40B4-BE49-F238E27FC236}">
                <a16:creationId xmlns:a16="http://schemas.microsoft.com/office/drawing/2014/main" id="{3D33EEED-AAEA-4518-9614-50A4E30AA50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0E3341D-C168-47B9-B229-986546C6B6C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0E3341D-C168-47B9-B229-986546C6B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3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ED043CAE-772E-41C9-A9DE-01BA24E71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ED043CAE-772E-41C9-A9DE-01BA24E7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2D8C7435-5E08-47D4-972C-CFE4996738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286835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2D8C7435-5E08-47D4-972C-CFE499673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286835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0F7691-4734-4D45-8806-1499E8F4A052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0F7691-4734-4D45-8806-1499E8F4A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C24B0AF8-0124-4A48-A82F-D175D61C6305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2940274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связанные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51B46C-3789-434B-8FE8-C77C4A776CB3}"/>
                  </a:ext>
                </a:extLst>
              </p:cNvPr>
              <p:cNvSpPr txBox="1"/>
              <p:nvPr/>
            </p:nvSpPr>
            <p:spPr>
              <a:xfrm>
                <a:off x="612000" y="5085071"/>
                <a:ext cx="53944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51B46C-3789-434B-8FE8-C77C4A776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085071"/>
                <a:ext cx="5394489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C84F8A3D-FFC4-4221-8B00-A12BA4D2503F}"/>
              </a:ext>
            </a:extLst>
          </p:cNvPr>
          <p:cNvSpPr txBox="1">
            <a:spLocks/>
          </p:cNvSpPr>
          <p:nvPr/>
        </p:nvSpPr>
        <p:spPr>
          <a:xfrm>
            <a:off x="612000" y="4545071"/>
            <a:ext cx="4098839" cy="4141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9DF63DFA-AE04-4A04-9CA6-B7A4EEDD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Уилкоксона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476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Уилкоксона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3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286835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286835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8B857841-8ECF-D746-8923-10BEB9F42ED1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2940274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связанные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9DE9CE-5EBB-5C44-A27D-0BACC7774C85}"/>
                  </a:ext>
                </a:extLst>
              </p:cNvPr>
              <p:cNvSpPr txBox="1"/>
              <p:nvPr/>
            </p:nvSpPr>
            <p:spPr>
              <a:xfrm>
                <a:off x="612000" y="5085071"/>
                <a:ext cx="53944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9DE9CE-5EBB-5C44-A27D-0BACC777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085071"/>
                <a:ext cx="5394489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F65CA6FE-0B3A-6F47-8996-32FF890CA8DB}"/>
              </a:ext>
            </a:extLst>
          </p:cNvPr>
          <p:cNvSpPr txBox="1">
            <a:spLocks/>
          </p:cNvSpPr>
          <p:nvPr/>
        </p:nvSpPr>
        <p:spPr>
          <a:xfrm>
            <a:off x="612000" y="4545071"/>
            <a:ext cx="4098839" cy="4141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2AC895-B061-034B-A52E-3ABDF80935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6843" y="620688"/>
            <a:ext cx="4579138" cy="28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Уилкоксона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155590" cy="600164"/>
              </a:xfrm>
              <a:prstGeom prst="rect">
                <a:avLst/>
              </a:prstGeom>
              <a:blipFill>
                <a:blip r:embed="rId3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00000"/>
                <a:ext cx="3023896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286835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2868354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05607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8B857841-8ECF-D746-8923-10BEB9F42ED1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2940274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связанные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9DE9CE-5EBB-5C44-A27D-0BACC7774C85}"/>
                  </a:ext>
                </a:extLst>
              </p:cNvPr>
              <p:cNvSpPr txBox="1"/>
              <p:nvPr/>
            </p:nvSpPr>
            <p:spPr>
              <a:xfrm>
                <a:off x="612000" y="5085071"/>
                <a:ext cx="53944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9DE9CE-5EBB-5C44-A27D-0BACC777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085071"/>
                <a:ext cx="5394489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F65CA6FE-0B3A-6F47-8996-32FF890CA8DB}"/>
              </a:ext>
            </a:extLst>
          </p:cNvPr>
          <p:cNvSpPr txBox="1">
            <a:spLocks/>
          </p:cNvSpPr>
          <p:nvPr/>
        </p:nvSpPr>
        <p:spPr>
          <a:xfrm>
            <a:off x="612000" y="4545071"/>
            <a:ext cx="4098839" cy="4141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2AC895-B061-034B-A52E-3ABDF80935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6843" y="620688"/>
            <a:ext cx="4579138" cy="2876638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FEDDA26-794D-2043-A771-4A1B6DFD2E37}"/>
              </a:ext>
            </a:extLst>
          </p:cNvPr>
          <p:cNvSpPr/>
          <p:nvPr/>
        </p:nvSpPr>
        <p:spPr>
          <a:xfrm>
            <a:off x="5652120" y="4163157"/>
            <a:ext cx="1975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Критическая</a:t>
            </a:r>
            <a:r>
              <a:rPr lang="ru-RU" sz="2400" dirty="0">
                <a:solidFill>
                  <a:srgbClr val="B30058"/>
                </a:solidFill>
              </a:rPr>
              <a:t> </a:t>
            </a:r>
            <a:r>
              <a:rPr lang="ru-RU" sz="2400" dirty="0">
                <a:solidFill>
                  <a:srgbClr val="C0504D"/>
                </a:solidFill>
              </a:rPr>
              <a:t>область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09657BE-2F9D-B143-8969-C634361D4223}"/>
              </a:ext>
            </a:extLst>
          </p:cNvPr>
          <p:cNvSpPr/>
          <p:nvPr/>
        </p:nvSpPr>
        <p:spPr>
          <a:xfrm>
            <a:off x="4518549" y="3026535"/>
            <a:ext cx="801228" cy="317322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68F8106-1697-7646-B738-17EF4A7A32F4}"/>
              </a:ext>
            </a:extLst>
          </p:cNvPr>
          <p:cNvCxnSpPr>
            <a:cxnSpLocks/>
          </p:cNvCxnSpPr>
          <p:nvPr/>
        </p:nvCxnSpPr>
        <p:spPr>
          <a:xfrm flipH="1" flipV="1">
            <a:off x="5205920" y="3399419"/>
            <a:ext cx="1170492" cy="7185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вал 2">
            <a:extLst>
              <a:ext uri="{FF2B5EF4-FFF2-40B4-BE49-F238E27FC236}">
                <a16:creationId xmlns:a16="http://schemas.microsoft.com/office/drawing/2014/main" id="{E2705E37-2D47-47E7-BAC0-70B7FC63D3A0}"/>
              </a:ext>
            </a:extLst>
          </p:cNvPr>
          <p:cNvSpPr/>
          <p:nvPr/>
        </p:nvSpPr>
        <p:spPr>
          <a:xfrm>
            <a:off x="7845277" y="3026535"/>
            <a:ext cx="801228" cy="317322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B308A33-A6B1-4B0A-ABBF-09FF56F5019D}"/>
              </a:ext>
            </a:extLst>
          </p:cNvPr>
          <p:cNvCxnSpPr>
            <a:cxnSpLocks/>
          </p:cNvCxnSpPr>
          <p:nvPr/>
        </p:nvCxnSpPr>
        <p:spPr>
          <a:xfrm flipV="1">
            <a:off x="6827359" y="3399419"/>
            <a:ext cx="1170492" cy="7185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2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Непараметрические критерии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820DC6-D42D-47C5-8316-98CB6C179B5E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488" cy="48828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Проверка гипотезы – способ посчитать расстояние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8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581458" y="620688"/>
            <a:ext cx="8166786" cy="41764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67987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/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BD86EA1F-E2FF-A449-A691-3DC19345890F}"/>
              </a:ext>
            </a:extLst>
          </p:cNvPr>
          <p:cNvSpPr txBox="1">
            <a:spLocks/>
          </p:cNvSpPr>
          <p:nvPr/>
        </p:nvSpPr>
        <p:spPr>
          <a:xfrm>
            <a:off x="1716625" y="1821286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C207A3EE-400D-DA46-8D94-51EE00A14696}"/>
              </a:ext>
            </a:extLst>
          </p:cNvPr>
          <p:cNvSpPr txBox="1">
            <a:spLocks/>
          </p:cNvSpPr>
          <p:nvPr/>
        </p:nvSpPr>
        <p:spPr>
          <a:xfrm>
            <a:off x="1716625" y="2320562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/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10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581458" y="620688"/>
            <a:ext cx="8166786" cy="41764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67987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/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BD86EA1F-E2FF-A449-A691-3DC19345890F}"/>
              </a:ext>
            </a:extLst>
          </p:cNvPr>
          <p:cNvSpPr txBox="1">
            <a:spLocks/>
          </p:cNvSpPr>
          <p:nvPr/>
        </p:nvSpPr>
        <p:spPr>
          <a:xfrm>
            <a:off x="1716625" y="1821286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C207A3EE-400D-DA46-8D94-51EE00A14696}"/>
              </a:ext>
            </a:extLst>
          </p:cNvPr>
          <p:cNvSpPr txBox="1">
            <a:spLocks/>
          </p:cNvSpPr>
          <p:nvPr/>
        </p:nvSpPr>
        <p:spPr>
          <a:xfrm>
            <a:off x="1716625" y="2320562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D6AF683-9962-42D7-976B-E70699D00E08}"/>
              </a:ext>
            </a:extLst>
          </p:cNvPr>
          <p:cNvGrpSpPr/>
          <p:nvPr/>
        </p:nvGrpSpPr>
        <p:grpSpPr>
          <a:xfrm>
            <a:off x="1879577" y="2719050"/>
            <a:ext cx="5780877" cy="464480"/>
            <a:chOff x="1494592" y="2719050"/>
            <a:chExt cx="5780877" cy="46448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A52366C-7863-44F7-B1E1-E9940669F594}"/>
                </a:ext>
              </a:extLst>
            </p:cNvPr>
            <p:cNvGrpSpPr/>
            <p:nvPr/>
          </p:nvGrpSpPr>
          <p:grpSpPr>
            <a:xfrm>
              <a:off x="2915816" y="2719050"/>
              <a:ext cx="4359653" cy="461665"/>
              <a:chOff x="2915816" y="2719050"/>
              <a:chExt cx="4359653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0CA3D863-DFD6-E943-81BD-9783AE5246CC}"/>
                      </a:ext>
                    </a:extLst>
                  </p:cNvPr>
                  <p:cNvSpPr/>
                  <p:nvPr/>
                </p:nvSpPr>
                <p:spPr>
                  <a:xfrm>
                    <a:off x="2915816" y="2719050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0CA3D863-DFD6-E943-81BD-9783AE5246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5816" y="2719050"/>
                    <a:ext cx="42030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0B89D11-35BA-B241-AB2B-A384AD4B86E7}"/>
                      </a:ext>
                    </a:extLst>
                  </p:cNvPr>
                  <p:cNvSpPr/>
                  <p:nvPr/>
                </p:nvSpPr>
                <p:spPr>
                  <a:xfrm>
                    <a:off x="3304541" y="2719050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0B89D11-35BA-B241-AB2B-A384AD4B86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4541" y="2719050"/>
                    <a:ext cx="42030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F438F2B-4F09-EE49-93E8-1C18B55AC545}"/>
                      </a:ext>
                    </a:extLst>
                  </p:cNvPr>
                  <p:cNvSpPr/>
                  <p:nvPr/>
                </p:nvSpPr>
                <p:spPr>
                  <a:xfrm>
                    <a:off x="3693266" y="2719050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F438F2B-4F09-EE49-93E8-1C18B55AC5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3266" y="2719050"/>
                    <a:ext cx="42030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3F2F2CEB-A157-6A43-8182-E514B805700A}"/>
                      </a:ext>
                    </a:extLst>
                  </p:cNvPr>
                  <p:cNvSpPr/>
                  <p:nvPr/>
                </p:nvSpPr>
                <p:spPr>
                  <a:xfrm>
                    <a:off x="4081991" y="2719050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3F2F2CEB-A157-6A43-8182-E514B80570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1991" y="2719050"/>
                    <a:ext cx="42030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29C88F7B-18A2-904E-A06B-75C469C55EC0}"/>
                      </a:ext>
                    </a:extLst>
                  </p:cNvPr>
                  <p:cNvSpPr/>
                  <p:nvPr/>
                </p:nvSpPr>
                <p:spPr>
                  <a:xfrm>
                    <a:off x="4470716" y="2719050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29C88F7B-18A2-904E-A06B-75C469C55E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0716" y="2719050"/>
                    <a:ext cx="4203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D0C9796E-64FE-9944-81E6-9AA54034BFBC}"/>
                      </a:ext>
                    </a:extLst>
                  </p:cNvPr>
                  <p:cNvSpPr/>
                  <p:nvPr/>
                </p:nvSpPr>
                <p:spPr>
                  <a:xfrm>
                    <a:off x="4859441" y="2719050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D0C9796E-64FE-9944-81E6-9AA54034BF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9441" y="2719050"/>
                    <a:ext cx="42030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91158CE0-733E-F443-AB2A-7367C341D06D}"/>
                      </a:ext>
                    </a:extLst>
                  </p:cNvPr>
                  <p:cNvSpPr/>
                  <p:nvPr/>
                </p:nvSpPr>
                <p:spPr>
                  <a:xfrm>
                    <a:off x="5248166" y="2719050"/>
                    <a:ext cx="60946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91158CE0-733E-F443-AB2A-7367C341D0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8166" y="2719050"/>
                    <a:ext cx="609461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7871DC0D-E9CE-4943-88FE-8E9042FEFDA5}"/>
                      </a:ext>
                    </a:extLst>
                  </p:cNvPr>
                  <p:cNvSpPr/>
                  <p:nvPr/>
                </p:nvSpPr>
                <p:spPr>
                  <a:xfrm>
                    <a:off x="5806809" y="2719050"/>
                    <a:ext cx="60946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7871DC0D-E9CE-4943-88FE-8E9042FEFD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6809" y="2719050"/>
                    <a:ext cx="609461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F16C987-C30F-054D-BC05-435EF5D82ABF}"/>
                      </a:ext>
                    </a:extLst>
                  </p:cNvPr>
                  <p:cNvSpPr/>
                  <p:nvPr/>
                </p:nvSpPr>
                <p:spPr>
                  <a:xfrm>
                    <a:off x="6365452" y="2719050"/>
                    <a:ext cx="5245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2400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5</a:t>
                    </a:r>
                    <a:endParaRPr lang="ru-RU" sz="2400" dirty="0">
                      <a:solidFill>
                        <a:srgbClr val="C0504D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F16C987-C30F-054D-BC05-435EF5D82A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5452" y="2719050"/>
                    <a:ext cx="524503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326" t="-10526" r="-18605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75D0E081-6F05-C34F-8B42-C60B870FE12C}"/>
                      </a:ext>
                    </a:extLst>
                  </p:cNvPr>
                  <p:cNvSpPr/>
                  <p:nvPr/>
                </p:nvSpPr>
                <p:spPr>
                  <a:xfrm>
                    <a:off x="6855162" y="2719050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75D0E081-6F05-C34F-8B42-C60B870FE1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5162" y="2719050"/>
                    <a:ext cx="420307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B8499196-F10B-E745-AA40-7D2C7348405E}"/>
                    </a:ext>
                  </a:extLst>
                </p:cNvPr>
                <p:cNvSpPr/>
                <p:nvPr/>
              </p:nvSpPr>
              <p:spPr>
                <a:xfrm>
                  <a:off x="1494592" y="2721865"/>
                  <a:ext cx="13492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B8499196-F10B-E745-AA40-7D2C73484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4592" y="2721865"/>
                  <a:ext cx="1349216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/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63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581458" y="620688"/>
            <a:ext cx="8166786" cy="41764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67987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/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BD86EA1F-E2FF-A449-A691-3DC19345890F}"/>
              </a:ext>
            </a:extLst>
          </p:cNvPr>
          <p:cNvSpPr txBox="1">
            <a:spLocks/>
          </p:cNvSpPr>
          <p:nvPr/>
        </p:nvSpPr>
        <p:spPr>
          <a:xfrm>
            <a:off x="1716625" y="1821286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C207A3EE-400D-DA46-8D94-51EE00A14696}"/>
              </a:ext>
            </a:extLst>
          </p:cNvPr>
          <p:cNvSpPr txBox="1">
            <a:spLocks/>
          </p:cNvSpPr>
          <p:nvPr/>
        </p:nvSpPr>
        <p:spPr>
          <a:xfrm>
            <a:off x="1716625" y="2320562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D6AF683-9962-42D7-976B-E70699D00E08}"/>
              </a:ext>
            </a:extLst>
          </p:cNvPr>
          <p:cNvGrpSpPr/>
          <p:nvPr/>
        </p:nvGrpSpPr>
        <p:grpSpPr>
          <a:xfrm>
            <a:off x="1879577" y="2719050"/>
            <a:ext cx="5784084" cy="464480"/>
            <a:chOff x="1494592" y="2719050"/>
            <a:chExt cx="5784084" cy="46448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A52366C-7863-44F7-B1E1-E9940669F594}"/>
                </a:ext>
              </a:extLst>
            </p:cNvPr>
            <p:cNvGrpSpPr/>
            <p:nvPr/>
          </p:nvGrpSpPr>
          <p:grpSpPr>
            <a:xfrm>
              <a:off x="2915816" y="2719050"/>
              <a:ext cx="4362860" cy="461665"/>
              <a:chOff x="2915816" y="2719050"/>
              <a:chExt cx="43628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0CA3D863-DFD6-E943-81BD-9783AE5246CC}"/>
                      </a:ext>
                    </a:extLst>
                  </p:cNvPr>
                  <p:cNvSpPr/>
                  <p:nvPr/>
                </p:nvSpPr>
                <p:spPr>
                  <a:xfrm>
                    <a:off x="2915816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0CA3D863-DFD6-E943-81BD-9783AE5246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5816" y="2719050"/>
                    <a:ext cx="42351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0B89D11-35BA-B241-AB2B-A384AD4B86E7}"/>
                      </a:ext>
                    </a:extLst>
                  </p:cNvPr>
                  <p:cNvSpPr/>
                  <p:nvPr/>
                </p:nvSpPr>
                <p:spPr>
                  <a:xfrm>
                    <a:off x="3304541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0B89D11-35BA-B241-AB2B-A384AD4B86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4541" y="2719050"/>
                    <a:ext cx="42351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F438F2B-4F09-EE49-93E8-1C18B55AC545}"/>
                      </a:ext>
                    </a:extLst>
                  </p:cNvPr>
                  <p:cNvSpPr/>
                  <p:nvPr/>
                </p:nvSpPr>
                <p:spPr>
                  <a:xfrm>
                    <a:off x="3693266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F438F2B-4F09-EE49-93E8-1C18B55AC5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3266" y="2719050"/>
                    <a:ext cx="42351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3F2F2CEB-A157-6A43-8182-E514B805700A}"/>
                      </a:ext>
                    </a:extLst>
                  </p:cNvPr>
                  <p:cNvSpPr/>
                  <p:nvPr/>
                </p:nvSpPr>
                <p:spPr>
                  <a:xfrm>
                    <a:off x="4081991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3F2F2CEB-A157-6A43-8182-E514B80570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1991" y="2719050"/>
                    <a:ext cx="42351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29C88F7B-18A2-904E-A06B-75C469C55EC0}"/>
                      </a:ext>
                    </a:extLst>
                  </p:cNvPr>
                  <p:cNvSpPr/>
                  <p:nvPr/>
                </p:nvSpPr>
                <p:spPr>
                  <a:xfrm>
                    <a:off x="4470716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29C88F7B-18A2-904E-A06B-75C469C55E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0716" y="2719050"/>
                    <a:ext cx="42351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D0C9796E-64FE-9944-81E6-9AA54034BFBC}"/>
                      </a:ext>
                    </a:extLst>
                  </p:cNvPr>
                  <p:cNvSpPr/>
                  <p:nvPr/>
                </p:nvSpPr>
                <p:spPr>
                  <a:xfrm>
                    <a:off x="4859441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D0C9796E-64FE-9944-81E6-9AA54034BF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9441" y="2719050"/>
                    <a:ext cx="42351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91158CE0-733E-F443-AB2A-7367C341D06D}"/>
                      </a:ext>
                    </a:extLst>
                  </p:cNvPr>
                  <p:cNvSpPr/>
                  <p:nvPr/>
                </p:nvSpPr>
                <p:spPr>
                  <a:xfrm>
                    <a:off x="5248166" y="2719050"/>
                    <a:ext cx="593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91158CE0-733E-F443-AB2A-7367C341D0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8166" y="2719050"/>
                    <a:ext cx="59343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7871DC0D-E9CE-4943-88FE-8E9042FEFDA5}"/>
                      </a:ext>
                    </a:extLst>
                  </p:cNvPr>
                  <p:cNvSpPr/>
                  <p:nvPr/>
                </p:nvSpPr>
                <p:spPr>
                  <a:xfrm>
                    <a:off x="5806809" y="2719050"/>
                    <a:ext cx="593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7871DC0D-E9CE-4943-88FE-8E9042FEFD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6809" y="2719050"/>
                    <a:ext cx="593432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F16C987-C30F-054D-BC05-435EF5D82ABF}"/>
                      </a:ext>
                    </a:extLst>
                  </p:cNvPr>
                  <p:cNvSpPr/>
                  <p:nvPr/>
                </p:nvSpPr>
                <p:spPr>
                  <a:xfrm>
                    <a:off x="6365452" y="2719050"/>
                    <a:ext cx="5245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5</a:t>
                    </a:r>
                    <a:endParaRPr lang="ru-RU" sz="2400" dirty="0">
                      <a:solidFill>
                        <a:srgbClr val="28516A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F16C987-C30F-054D-BC05-435EF5D82A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5452" y="2719050"/>
                    <a:ext cx="524503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326" t="-10526" r="-18605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75D0E081-6F05-C34F-8B42-C60B870FE12C}"/>
                      </a:ext>
                    </a:extLst>
                  </p:cNvPr>
                  <p:cNvSpPr/>
                  <p:nvPr/>
                </p:nvSpPr>
                <p:spPr>
                  <a:xfrm>
                    <a:off x="6855162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75D0E081-6F05-C34F-8B42-C60B870FE1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5162" y="2719050"/>
                    <a:ext cx="423514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B8499196-F10B-E745-AA40-7D2C7348405E}"/>
                    </a:ext>
                  </a:extLst>
                </p:cNvPr>
                <p:cNvSpPr/>
                <p:nvPr/>
              </p:nvSpPr>
              <p:spPr>
                <a:xfrm>
                  <a:off x="1494592" y="2721865"/>
                  <a:ext cx="13492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B8499196-F10B-E745-AA40-7D2C73484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4592" y="2721865"/>
                  <a:ext cx="1349216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B06DC5C-4E8C-42CE-BC20-5FCE76D3887F}"/>
              </a:ext>
            </a:extLst>
          </p:cNvPr>
          <p:cNvGrpSpPr/>
          <p:nvPr/>
        </p:nvGrpSpPr>
        <p:grpSpPr>
          <a:xfrm>
            <a:off x="966443" y="3126036"/>
            <a:ext cx="6653914" cy="510154"/>
            <a:chOff x="581458" y="3126036"/>
            <a:chExt cx="6653914" cy="510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1EE9B1B6-9DE9-5945-8248-818BD499BCCA}"/>
                    </a:ext>
                  </a:extLst>
                </p:cNvPr>
                <p:cNvSpPr/>
                <p:nvPr/>
              </p:nvSpPr>
              <p:spPr>
                <a:xfrm>
                  <a:off x="581458" y="3126036"/>
                  <a:ext cx="22623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1EE9B1B6-9DE9-5945-8248-818BD499BC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458" y="3126036"/>
                  <a:ext cx="2262350" cy="461665"/>
                </a:xfrm>
                <a:prstGeom prst="rect">
                  <a:avLst/>
                </a:prstGeom>
                <a:blipFill>
                  <a:blip r:embed="rId16"/>
                  <a:stretch>
                    <a:fillRect r="-270" b="-1842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A3F3D242-8C8D-4086-A546-DB08E59DCDCB}"/>
                </a:ext>
              </a:extLst>
            </p:cNvPr>
            <p:cNvGrpSpPr/>
            <p:nvPr/>
          </p:nvGrpSpPr>
          <p:grpSpPr>
            <a:xfrm>
              <a:off x="2915816" y="3174525"/>
              <a:ext cx="4319556" cy="461665"/>
              <a:chOff x="2927920" y="3174603"/>
              <a:chExt cx="4319556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AFFA658C-2C57-8F4D-8729-12F8D3E535D1}"/>
                      </a:ext>
                    </a:extLst>
                  </p:cNvPr>
                  <p:cNvSpPr/>
                  <p:nvPr/>
                </p:nvSpPr>
                <p:spPr>
                  <a:xfrm>
                    <a:off x="3756660" y="3174603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AFFA658C-2C57-8F4D-8729-12F8D3E535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6660" y="3174603"/>
                    <a:ext cx="420307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Прямоугольник 39">
                    <a:extLst>
                      <a:ext uri="{FF2B5EF4-FFF2-40B4-BE49-F238E27FC236}">
                        <a16:creationId xmlns:a16="http://schemas.microsoft.com/office/drawing/2014/main" id="{6F9D6E5F-2D5A-6740-B2D7-D4041F64032F}"/>
                      </a:ext>
                    </a:extLst>
                  </p:cNvPr>
                  <p:cNvSpPr/>
                  <p:nvPr/>
                </p:nvSpPr>
                <p:spPr>
                  <a:xfrm>
                    <a:off x="6827169" y="3174603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Прямоугольник 39">
                    <a:extLst>
                      <a:ext uri="{FF2B5EF4-FFF2-40B4-BE49-F238E27FC236}">
                        <a16:creationId xmlns:a16="http://schemas.microsoft.com/office/drawing/2014/main" id="{6F9D6E5F-2D5A-6740-B2D7-D4041F6403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7169" y="3174603"/>
                    <a:ext cx="42030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E77D6667-333E-F041-BCDE-3DD083EC36CD}"/>
                      </a:ext>
                    </a:extLst>
                  </p:cNvPr>
                  <p:cNvSpPr/>
                  <p:nvPr/>
                </p:nvSpPr>
                <p:spPr>
                  <a:xfrm>
                    <a:off x="5998428" y="3174603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E77D6667-333E-F041-BCDE-3DD083EC36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8428" y="3174603"/>
                    <a:ext cx="420307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A66A3A9E-956B-DD4D-B242-57D91A944146}"/>
                      </a:ext>
                    </a:extLst>
                  </p:cNvPr>
                  <p:cNvSpPr/>
                  <p:nvPr/>
                </p:nvSpPr>
                <p:spPr>
                  <a:xfrm>
                    <a:off x="6412798" y="3174603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A66A3A9E-956B-DD4D-B242-57D91A9441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2798" y="3174603"/>
                    <a:ext cx="420307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EEDCB5D6-6D9F-D24F-AB2F-87140426A405}"/>
                      </a:ext>
                    </a:extLst>
                  </p:cNvPr>
                  <p:cNvSpPr/>
                  <p:nvPr/>
                </p:nvSpPr>
                <p:spPr>
                  <a:xfrm>
                    <a:off x="5414140" y="3174603"/>
                    <a:ext cx="60946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EEDCB5D6-6D9F-D24F-AB2F-87140426A4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4140" y="3174603"/>
                    <a:ext cx="609461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Прямоугольник 57">
                    <a:extLst>
                      <a:ext uri="{FF2B5EF4-FFF2-40B4-BE49-F238E27FC236}">
                        <a16:creationId xmlns:a16="http://schemas.microsoft.com/office/drawing/2014/main" id="{8A133D4E-7BCC-FB47-9647-1CCFADC65E95}"/>
                      </a:ext>
                    </a:extLst>
                  </p:cNvPr>
                  <p:cNvSpPr/>
                  <p:nvPr/>
                </p:nvSpPr>
                <p:spPr>
                  <a:xfrm>
                    <a:off x="2927920" y="3174603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Прямоугольник 57">
                    <a:extLst>
                      <a:ext uri="{FF2B5EF4-FFF2-40B4-BE49-F238E27FC236}">
                        <a16:creationId xmlns:a16="http://schemas.microsoft.com/office/drawing/2014/main" id="{8A133D4E-7BCC-FB47-9647-1CCFADC65E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7920" y="3174603"/>
                    <a:ext cx="420307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Прямоугольник 58">
                    <a:extLst>
                      <a:ext uri="{FF2B5EF4-FFF2-40B4-BE49-F238E27FC236}">
                        <a16:creationId xmlns:a16="http://schemas.microsoft.com/office/drawing/2014/main" id="{BA5798D4-7DE9-2D42-8ACE-AAF5B6088B5A}"/>
                      </a:ext>
                    </a:extLst>
                  </p:cNvPr>
                  <p:cNvSpPr/>
                  <p:nvPr/>
                </p:nvSpPr>
                <p:spPr>
                  <a:xfrm>
                    <a:off x="3342290" y="3174603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Прямоугольник 58">
                    <a:extLst>
                      <a:ext uri="{FF2B5EF4-FFF2-40B4-BE49-F238E27FC236}">
                        <a16:creationId xmlns:a16="http://schemas.microsoft.com/office/drawing/2014/main" id="{BA5798D4-7DE9-2D42-8ACE-AAF5B6088B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2290" y="3174603"/>
                    <a:ext cx="420307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Прямоугольник 59">
                    <a:extLst>
                      <a:ext uri="{FF2B5EF4-FFF2-40B4-BE49-F238E27FC236}">
                        <a16:creationId xmlns:a16="http://schemas.microsoft.com/office/drawing/2014/main" id="{4128F078-634E-5049-9F49-6B1A34475943}"/>
                      </a:ext>
                    </a:extLst>
                  </p:cNvPr>
                  <p:cNvSpPr/>
                  <p:nvPr/>
                </p:nvSpPr>
                <p:spPr>
                  <a:xfrm>
                    <a:off x="4171030" y="3174603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Прямоугольник 59">
                    <a:extLst>
                      <a:ext uri="{FF2B5EF4-FFF2-40B4-BE49-F238E27FC236}">
                        <a16:creationId xmlns:a16="http://schemas.microsoft.com/office/drawing/2014/main" id="{4128F078-634E-5049-9F49-6B1A34475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1030" y="3174603"/>
                    <a:ext cx="420307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875C0E56-C809-264E-A8B7-909354076ED0}"/>
                      </a:ext>
                    </a:extLst>
                  </p:cNvPr>
                  <p:cNvSpPr/>
                  <p:nvPr/>
                </p:nvSpPr>
                <p:spPr>
                  <a:xfrm>
                    <a:off x="4585400" y="3174603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875C0E56-C809-264E-A8B7-909354076E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5400" y="3174603"/>
                    <a:ext cx="420307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Прямоугольник 61">
                    <a:extLst>
                      <a:ext uri="{FF2B5EF4-FFF2-40B4-BE49-F238E27FC236}">
                        <a16:creationId xmlns:a16="http://schemas.microsoft.com/office/drawing/2014/main" id="{04DDF0C1-18C0-9A41-B0FF-6419424E6AE1}"/>
                      </a:ext>
                    </a:extLst>
                  </p:cNvPr>
                  <p:cNvSpPr/>
                  <p:nvPr/>
                </p:nvSpPr>
                <p:spPr>
                  <a:xfrm>
                    <a:off x="4999770" y="3174603"/>
                    <a:ext cx="4203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Прямоугольник 61">
                    <a:extLst>
                      <a:ext uri="{FF2B5EF4-FFF2-40B4-BE49-F238E27FC236}">
                        <a16:creationId xmlns:a16="http://schemas.microsoft.com/office/drawing/2014/main" id="{04DDF0C1-18C0-9A41-B0FF-6419424E6A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9770" y="3174603"/>
                    <a:ext cx="420307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/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0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8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581458" y="620688"/>
            <a:ext cx="8166786" cy="41764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67987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/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BD86EA1F-E2FF-A449-A691-3DC19345890F}"/>
              </a:ext>
            </a:extLst>
          </p:cNvPr>
          <p:cNvSpPr txBox="1">
            <a:spLocks/>
          </p:cNvSpPr>
          <p:nvPr/>
        </p:nvSpPr>
        <p:spPr>
          <a:xfrm>
            <a:off x="1716625" y="1821286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C207A3EE-400D-DA46-8D94-51EE00A14696}"/>
              </a:ext>
            </a:extLst>
          </p:cNvPr>
          <p:cNvSpPr txBox="1">
            <a:spLocks/>
          </p:cNvSpPr>
          <p:nvPr/>
        </p:nvSpPr>
        <p:spPr>
          <a:xfrm>
            <a:off x="1716625" y="2320562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D6AF683-9962-42D7-976B-E70699D00E08}"/>
              </a:ext>
            </a:extLst>
          </p:cNvPr>
          <p:cNvGrpSpPr/>
          <p:nvPr/>
        </p:nvGrpSpPr>
        <p:grpSpPr>
          <a:xfrm>
            <a:off x="1879577" y="2719050"/>
            <a:ext cx="5784084" cy="464480"/>
            <a:chOff x="1494592" y="2719050"/>
            <a:chExt cx="5784084" cy="46448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A52366C-7863-44F7-B1E1-E9940669F594}"/>
                </a:ext>
              </a:extLst>
            </p:cNvPr>
            <p:cNvGrpSpPr/>
            <p:nvPr/>
          </p:nvGrpSpPr>
          <p:grpSpPr>
            <a:xfrm>
              <a:off x="2915816" y="2719050"/>
              <a:ext cx="4362860" cy="461665"/>
              <a:chOff x="2915816" y="2719050"/>
              <a:chExt cx="43628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0CA3D863-DFD6-E943-81BD-9783AE5246CC}"/>
                      </a:ext>
                    </a:extLst>
                  </p:cNvPr>
                  <p:cNvSpPr/>
                  <p:nvPr/>
                </p:nvSpPr>
                <p:spPr>
                  <a:xfrm>
                    <a:off x="2915816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0CA3D863-DFD6-E943-81BD-9783AE5246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5816" y="2719050"/>
                    <a:ext cx="42351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0B89D11-35BA-B241-AB2B-A384AD4B86E7}"/>
                      </a:ext>
                    </a:extLst>
                  </p:cNvPr>
                  <p:cNvSpPr/>
                  <p:nvPr/>
                </p:nvSpPr>
                <p:spPr>
                  <a:xfrm>
                    <a:off x="3304541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0B89D11-35BA-B241-AB2B-A384AD4B86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4541" y="2719050"/>
                    <a:ext cx="42351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F438F2B-4F09-EE49-93E8-1C18B55AC545}"/>
                      </a:ext>
                    </a:extLst>
                  </p:cNvPr>
                  <p:cNvSpPr/>
                  <p:nvPr/>
                </p:nvSpPr>
                <p:spPr>
                  <a:xfrm>
                    <a:off x="3693266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F438F2B-4F09-EE49-93E8-1C18B55AC5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3266" y="2719050"/>
                    <a:ext cx="42351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3F2F2CEB-A157-6A43-8182-E514B805700A}"/>
                      </a:ext>
                    </a:extLst>
                  </p:cNvPr>
                  <p:cNvSpPr/>
                  <p:nvPr/>
                </p:nvSpPr>
                <p:spPr>
                  <a:xfrm>
                    <a:off x="4081991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3F2F2CEB-A157-6A43-8182-E514B80570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1991" y="2719050"/>
                    <a:ext cx="42351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29C88F7B-18A2-904E-A06B-75C469C55EC0}"/>
                      </a:ext>
                    </a:extLst>
                  </p:cNvPr>
                  <p:cNvSpPr/>
                  <p:nvPr/>
                </p:nvSpPr>
                <p:spPr>
                  <a:xfrm>
                    <a:off x="4470716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29C88F7B-18A2-904E-A06B-75C469C55E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0716" y="2719050"/>
                    <a:ext cx="42351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D0C9796E-64FE-9944-81E6-9AA54034BFBC}"/>
                      </a:ext>
                    </a:extLst>
                  </p:cNvPr>
                  <p:cNvSpPr/>
                  <p:nvPr/>
                </p:nvSpPr>
                <p:spPr>
                  <a:xfrm>
                    <a:off x="4859441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D0C9796E-64FE-9944-81E6-9AA54034BF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9441" y="2719050"/>
                    <a:ext cx="42351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91158CE0-733E-F443-AB2A-7367C341D06D}"/>
                      </a:ext>
                    </a:extLst>
                  </p:cNvPr>
                  <p:cNvSpPr/>
                  <p:nvPr/>
                </p:nvSpPr>
                <p:spPr>
                  <a:xfrm>
                    <a:off x="5248166" y="2719050"/>
                    <a:ext cx="593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91158CE0-733E-F443-AB2A-7367C341D0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8166" y="2719050"/>
                    <a:ext cx="59343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7871DC0D-E9CE-4943-88FE-8E9042FEFDA5}"/>
                      </a:ext>
                    </a:extLst>
                  </p:cNvPr>
                  <p:cNvSpPr/>
                  <p:nvPr/>
                </p:nvSpPr>
                <p:spPr>
                  <a:xfrm>
                    <a:off x="5806809" y="2719050"/>
                    <a:ext cx="593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7871DC0D-E9CE-4943-88FE-8E9042FEFD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6809" y="2719050"/>
                    <a:ext cx="593432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F16C987-C30F-054D-BC05-435EF5D82ABF}"/>
                      </a:ext>
                    </a:extLst>
                  </p:cNvPr>
                  <p:cNvSpPr/>
                  <p:nvPr/>
                </p:nvSpPr>
                <p:spPr>
                  <a:xfrm>
                    <a:off x="6365452" y="2719050"/>
                    <a:ext cx="5245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5</a:t>
                    </a:r>
                    <a:endParaRPr lang="ru-RU" sz="2400" dirty="0">
                      <a:solidFill>
                        <a:srgbClr val="28516A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F16C987-C30F-054D-BC05-435EF5D82A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5452" y="2719050"/>
                    <a:ext cx="524503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326" t="-10526" r="-18605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75D0E081-6F05-C34F-8B42-C60B870FE12C}"/>
                      </a:ext>
                    </a:extLst>
                  </p:cNvPr>
                  <p:cNvSpPr/>
                  <p:nvPr/>
                </p:nvSpPr>
                <p:spPr>
                  <a:xfrm>
                    <a:off x="6855162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75D0E081-6F05-C34F-8B42-C60B870FE1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5162" y="2719050"/>
                    <a:ext cx="423514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B8499196-F10B-E745-AA40-7D2C7348405E}"/>
                    </a:ext>
                  </a:extLst>
                </p:cNvPr>
                <p:cNvSpPr/>
                <p:nvPr/>
              </p:nvSpPr>
              <p:spPr>
                <a:xfrm>
                  <a:off x="1494592" y="2721865"/>
                  <a:ext cx="13492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B8499196-F10B-E745-AA40-7D2C73484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4592" y="2721865"/>
                  <a:ext cx="1349216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B06DC5C-4E8C-42CE-BC20-5FCE76D3887F}"/>
              </a:ext>
            </a:extLst>
          </p:cNvPr>
          <p:cNvGrpSpPr/>
          <p:nvPr/>
        </p:nvGrpSpPr>
        <p:grpSpPr>
          <a:xfrm>
            <a:off x="966443" y="3126036"/>
            <a:ext cx="6657121" cy="510154"/>
            <a:chOff x="581458" y="3126036"/>
            <a:chExt cx="6657121" cy="510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1EE9B1B6-9DE9-5945-8248-818BD499BCCA}"/>
                    </a:ext>
                  </a:extLst>
                </p:cNvPr>
                <p:cNvSpPr/>
                <p:nvPr/>
              </p:nvSpPr>
              <p:spPr>
                <a:xfrm>
                  <a:off x="581458" y="3126036"/>
                  <a:ext cx="22623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1EE9B1B6-9DE9-5945-8248-818BD499BC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458" y="3126036"/>
                  <a:ext cx="2262350" cy="461665"/>
                </a:xfrm>
                <a:prstGeom prst="rect">
                  <a:avLst/>
                </a:prstGeom>
                <a:blipFill>
                  <a:blip r:embed="rId16"/>
                  <a:stretch>
                    <a:fillRect r="-27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A3F3D242-8C8D-4086-A546-DB08E59DCDCB}"/>
                </a:ext>
              </a:extLst>
            </p:cNvPr>
            <p:cNvGrpSpPr/>
            <p:nvPr/>
          </p:nvGrpSpPr>
          <p:grpSpPr>
            <a:xfrm>
              <a:off x="2915816" y="3174525"/>
              <a:ext cx="4322763" cy="461665"/>
              <a:chOff x="2927920" y="3174603"/>
              <a:chExt cx="4322763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AFFA658C-2C57-8F4D-8729-12F8D3E535D1}"/>
                      </a:ext>
                    </a:extLst>
                  </p:cNvPr>
                  <p:cNvSpPr/>
                  <p:nvPr/>
                </p:nvSpPr>
                <p:spPr>
                  <a:xfrm>
                    <a:off x="375666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AFFA658C-2C57-8F4D-8729-12F8D3E535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6660" y="3174603"/>
                    <a:ext cx="423514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Прямоугольник 39">
                    <a:extLst>
                      <a:ext uri="{FF2B5EF4-FFF2-40B4-BE49-F238E27FC236}">
                        <a16:creationId xmlns:a16="http://schemas.microsoft.com/office/drawing/2014/main" id="{6F9D6E5F-2D5A-6740-B2D7-D4041F64032F}"/>
                      </a:ext>
                    </a:extLst>
                  </p:cNvPr>
                  <p:cNvSpPr/>
                  <p:nvPr/>
                </p:nvSpPr>
                <p:spPr>
                  <a:xfrm>
                    <a:off x="6827169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Прямоугольник 39">
                    <a:extLst>
                      <a:ext uri="{FF2B5EF4-FFF2-40B4-BE49-F238E27FC236}">
                        <a16:creationId xmlns:a16="http://schemas.microsoft.com/office/drawing/2014/main" id="{6F9D6E5F-2D5A-6740-B2D7-D4041F6403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7169" y="3174603"/>
                    <a:ext cx="423514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E77D6667-333E-F041-BCDE-3DD083EC36CD}"/>
                      </a:ext>
                    </a:extLst>
                  </p:cNvPr>
                  <p:cNvSpPr/>
                  <p:nvPr/>
                </p:nvSpPr>
                <p:spPr>
                  <a:xfrm>
                    <a:off x="5998428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E77D6667-333E-F041-BCDE-3DD083EC36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8428" y="3174603"/>
                    <a:ext cx="423514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A66A3A9E-956B-DD4D-B242-57D91A944146}"/>
                      </a:ext>
                    </a:extLst>
                  </p:cNvPr>
                  <p:cNvSpPr/>
                  <p:nvPr/>
                </p:nvSpPr>
                <p:spPr>
                  <a:xfrm>
                    <a:off x="6412798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A66A3A9E-956B-DD4D-B242-57D91A9441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2798" y="3174603"/>
                    <a:ext cx="423514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EEDCB5D6-6D9F-D24F-AB2F-87140426A405}"/>
                      </a:ext>
                    </a:extLst>
                  </p:cNvPr>
                  <p:cNvSpPr/>
                  <p:nvPr/>
                </p:nvSpPr>
                <p:spPr>
                  <a:xfrm>
                    <a:off x="5414140" y="3174603"/>
                    <a:ext cx="593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EEDCB5D6-6D9F-D24F-AB2F-87140426A4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4140" y="3174603"/>
                    <a:ext cx="593432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Прямоугольник 57">
                    <a:extLst>
                      <a:ext uri="{FF2B5EF4-FFF2-40B4-BE49-F238E27FC236}">
                        <a16:creationId xmlns:a16="http://schemas.microsoft.com/office/drawing/2014/main" id="{8A133D4E-7BCC-FB47-9647-1CCFADC65E95}"/>
                      </a:ext>
                    </a:extLst>
                  </p:cNvPr>
                  <p:cNvSpPr/>
                  <p:nvPr/>
                </p:nvSpPr>
                <p:spPr>
                  <a:xfrm>
                    <a:off x="292792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Прямоугольник 57">
                    <a:extLst>
                      <a:ext uri="{FF2B5EF4-FFF2-40B4-BE49-F238E27FC236}">
                        <a16:creationId xmlns:a16="http://schemas.microsoft.com/office/drawing/2014/main" id="{8A133D4E-7BCC-FB47-9647-1CCFADC65E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7920" y="3174603"/>
                    <a:ext cx="423514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Прямоугольник 58">
                    <a:extLst>
                      <a:ext uri="{FF2B5EF4-FFF2-40B4-BE49-F238E27FC236}">
                        <a16:creationId xmlns:a16="http://schemas.microsoft.com/office/drawing/2014/main" id="{BA5798D4-7DE9-2D42-8ACE-AAF5B6088B5A}"/>
                      </a:ext>
                    </a:extLst>
                  </p:cNvPr>
                  <p:cNvSpPr/>
                  <p:nvPr/>
                </p:nvSpPr>
                <p:spPr>
                  <a:xfrm>
                    <a:off x="334229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Прямоугольник 58">
                    <a:extLst>
                      <a:ext uri="{FF2B5EF4-FFF2-40B4-BE49-F238E27FC236}">
                        <a16:creationId xmlns:a16="http://schemas.microsoft.com/office/drawing/2014/main" id="{BA5798D4-7DE9-2D42-8ACE-AAF5B6088B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2290" y="3174603"/>
                    <a:ext cx="423514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Прямоугольник 59">
                    <a:extLst>
                      <a:ext uri="{FF2B5EF4-FFF2-40B4-BE49-F238E27FC236}">
                        <a16:creationId xmlns:a16="http://schemas.microsoft.com/office/drawing/2014/main" id="{4128F078-634E-5049-9F49-6B1A34475943}"/>
                      </a:ext>
                    </a:extLst>
                  </p:cNvPr>
                  <p:cNvSpPr/>
                  <p:nvPr/>
                </p:nvSpPr>
                <p:spPr>
                  <a:xfrm>
                    <a:off x="417103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Прямоугольник 59">
                    <a:extLst>
                      <a:ext uri="{FF2B5EF4-FFF2-40B4-BE49-F238E27FC236}">
                        <a16:creationId xmlns:a16="http://schemas.microsoft.com/office/drawing/2014/main" id="{4128F078-634E-5049-9F49-6B1A34475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1030" y="3174603"/>
                    <a:ext cx="423514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875C0E56-C809-264E-A8B7-909354076ED0}"/>
                      </a:ext>
                    </a:extLst>
                  </p:cNvPr>
                  <p:cNvSpPr/>
                  <p:nvPr/>
                </p:nvSpPr>
                <p:spPr>
                  <a:xfrm>
                    <a:off x="458540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875C0E56-C809-264E-A8B7-909354076E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5400" y="3174603"/>
                    <a:ext cx="423514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Прямоугольник 61">
                    <a:extLst>
                      <a:ext uri="{FF2B5EF4-FFF2-40B4-BE49-F238E27FC236}">
                        <a16:creationId xmlns:a16="http://schemas.microsoft.com/office/drawing/2014/main" id="{04DDF0C1-18C0-9A41-B0FF-6419424E6AE1}"/>
                      </a:ext>
                    </a:extLst>
                  </p:cNvPr>
                  <p:cNvSpPr/>
                  <p:nvPr/>
                </p:nvSpPr>
                <p:spPr>
                  <a:xfrm>
                    <a:off x="499977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Прямоугольник 61">
                    <a:extLst>
                      <a:ext uri="{FF2B5EF4-FFF2-40B4-BE49-F238E27FC236}">
                        <a16:creationId xmlns:a16="http://schemas.microsoft.com/office/drawing/2014/main" id="{04DDF0C1-18C0-9A41-B0FF-6419424E6A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9770" y="3174603"/>
                    <a:ext cx="423514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175E770-0F81-4F27-8EE8-4C7805166317}"/>
              </a:ext>
            </a:extLst>
          </p:cNvPr>
          <p:cNvGrpSpPr/>
          <p:nvPr/>
        </p:nvGrpSpPr>
        <p:grpSpPr>
          <a:xfrm>
            <a:off x="1224335" y="3556891"/>
            <a:ext cx="6415308" cy="461665"/>
            <a:chOff x="839350" y="3556891"/>
            <a:chExt cx="641530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3C7C8B90-3B26-324B-8922-D1F783F70E24}"/>
                    </a:ext>
                  </a:extLst>
                </p:cNvPr>
                <p:cNvSpPr/>
                <p:nvPr/>
              </p:nvSpPr>
              <p:spPr>
                <a:xfrm>
                  <a:off x="839350" y="3556891"/>
                  <a:ext cx="20044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3C7C8B90-3B26-324B-8922-D1F783F70E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350" y="3556891"/>
                  <a:ext cx="2004458" cy="461665"/>
                </a:xfrm>
                <a:prstGeom prst="rect">
                  <a:avLst/>
                </a:prstGeom>
                <a:blipFill>
                  <a:blip r:embed="rId27"/>
                  <a:stretch>
                    <a:fillRect l="-304" r="-304" b="-1842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4504467C-C7CC-46F0-A13F-7DC752DBCE13}"/>
                </a:ext>
              </a:extLst>
            </p:cNvPr>
            <p:cNvGrpSpPr/>
            <p:nvPr/>
          </p:nvGrpSpPr>
          <p:grpSpPr>
            <a:xfrm>
              <a:off x="2915816" y="3556891"/>
              <a:ext cx="4338842" cy="461665"/>
              <a:chOff x="2907650" y="3589603"/>
              <a:chExt cx="4338842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247086F8-9127-524F-972F-5D280C1ADBC6}"/>
                      </a:ext>
                    </a:extLst>
                  </p:cNvPr>
                  <p:cNvSpPr/>
                  <p:nvPr/>
                </p:nvSpPr>
                <p:spPr>
                  <a:xfrm>
                    <a:off x="3765256" y="3589603"/>
                    <a:ext cx="492401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247086F8-9127-524F-972F-5D280C1ADB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5256" y="3589603"/>
                    <a:ext cx="492401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Прямоугольник 48">
                    <a:extLst>
                      <a:ext uri="{FF2B5EF4-FFF2-40B4-BE49-F238E27FC236}">
                        <a16:creationId xmlns:a16="http://schemas.microsoft.com/office/drawing/2014/main" id="{CA03005D-44ED-E946-A71E-8F4CF8B12D99}"/>
                      </a:ext>
                    </a:extLst>
                  </p:cNvPr>
                  <p:cNvSpPr/>
                  <p:nvPr/>
                </p:nvSpPr>
                <p:spPr>
                  <a:xfrm>
                    <a:off x="5480468" y="3589603"/>
                    <a:ext cx="492401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Прямоугольник 48">
                    <a:extLst>
                      <a:ext uri="{FF2B5EF4-FFF2-40B4-BE49-F238E27FC236}">
                        <a16:creationId xmlns:a16="http://schemas.microsoft.com/office/drawing/2014/main" id="{CA03005D-44ED-E946-A71E-8F4CF8B12D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0468" y="3589603"/>
                    <a:ext cx="492401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Прямоугольник 49">
                    <a:extLst>
                      <a:ext uri="{FF2B5EF4-FFF2-40B4-BE49-F238E27FC236}">
                        <a16:creationId xmlns:a16="http://schemas.microsoft.com/office/drawing/2014/main" id="{23D40743-4A14-F34A-BD0A-D9B38171ACF5}"/>
                      </a:ext>
                    </a:extLst>
                  </p:cNvPr>
                  <p:cNvSpPr/>
                  <p:nvPr/>
                </p:nvSpPr>
                <p:spPr>
                  <a:xfrm>
                    <a:off x="6766874" y="3589603"/>
                    <a:ext cx="47961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Прямоугольник 49">
                    <a:extLst>
                      <a:ext uri="{FF2B5EF4-FFF2-40B4-BE49-F238E27FC236}">
                        <a16:creationId xmlns:a16="http://schemas.microsoft.com/office/drawing/2014/main" id="{23D40743-4A14-F34A-BD0A-D9B38171AC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874" y="3589603"/>
                    <a:ext cx="479618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Прямоугольник 50">
                    <a:extLst>
                      <a:ext uri="{FF2B5EF4-FFF2-40B4-BE49-F238E27FC236}">
                        <a16:creationId xmlns:a16="http://schemas.microsoft.com/office/drawing/2014/main" id="{60412AB6-60D1-A44F-8AD3-4B62BA73D6A1}"/>
                      </a:ext>
                    </a:extLst>
                  </p:cNvPr>
                  <p:cNvSpPr/>
                  <p:nvPr/>
                </p:nvSpPr>
                <p:spPr>
                  <a:xfrm>
                    <a:off x="4194059" y="3589603"/>
                    <a:ext cx="492401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Прямоугольник 50">
                    <a:extLst>
                      <a:ext uri="{FF2B5EF4-FFF2-40B4-BE49-F238E27FC236}">
                        <a16:creationId xmlns:a16="http://schemas.microsoft.com/office/drawing/2014/main" id="{60412AB6-60D1-A44F-8AD3-4B62BA73D6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94059" y="3589603"/>
                    <a:ext cx="492401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Прямоугольник 51">
                    <a:extLst>
                      <a:ext uri="{FF2B5EF4-FFF2-40B4-BE49-F238E27FC236}">
                        <a16:creationId xmlns:a16="http://schemas.microsoft.com/office/drawing/2014/main" id="{A748CF57-027D-5248-B9DA-BD2C0A5976E5}"/>
                      </a:ext>
                    </a:extLst>
                  </p:cNvPr>
                  <p:cNvSpPr/>
                  <p:nvPr/>
                </p:nvSpPr>
                <p:spPr>
                  <a:xfrm>
                    <a:off x="4622862" y="3589603"/>
                    <a:ext cx="492401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Прямоугольник 51">
                    <a:extLst>
                      <a:ext uri="{FF2B5EF4-FFF2-40B4-BE49-F238E27FC236}">
                        <a16:creationId xmlns:a16="http://schemas.microsoft.com/office/drawing/2014/main" id="{A748CF57-027D-5248-B9DA-BD2C0A5976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2862" y="3589603"/>
                    <a:ext cx="492401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Прямоугольник 53">
                    <a:extLst>
                      <a:ext uri="{FF2B5EF4-FFF2-40B4-BE49-F238E27FC236}">
                        <a16:creationId xmlns:a16="http://schemas.microsoft.com/office/drawing/2014/main" id="{79FEFE5F-BD7F-B442-B111-83AB4492A276}"/>
                      </a:ext>
                    </a:extLst>
                  </p:cNvPr>
                  <p:cNvSpPr/>
                  <p:nvPr/>
                </p:nvSpPr>
                <p:spPr>
                  <a:xfrm>
                    <a:off x="3336453" y="3589603"/>
                    <a:ext cx="492401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Прямоугольник 53">
                    <a:extLst>
                      <a:ext uri="{FF2B5EF4-FFF2-40B4-BE49-F238E27FC236}">
                        <a16:creationId xmlns:a16="http://schemas.microsoft.com/office/drawing/2014/main" id="{79FEFE5F-BD7F-B442-B111-83AB4492A2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453" y="3589603"/>
                    <a:ext cx="492401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Прямоугольник 56">
                    <a:extLst>
                      <a:ext uri="{FF2B5EF4-FFF2-40B4-BE49-F238E27FC236}">
                        <a16:creationId xmlns:a16="http://schemas.microsoft.com/office/drawing/2014/main" id="{278B33A6-1A44-5845-AF77-B154E0EDD889}"/>
                      </a:ext>
                    </a:extLst>
                  </p:cNvPr>
                  <p:cNvSpPr/>
                  <p:nvPr/>
                </p:nvSpPr>
                <p:spPr>
                  <a:xfrm>
                    <a:off x="2907650" y="3589603"/>
                    <a:ext cx="492401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Прямоугольник 56">
                    <a:extLst>
                      <a:ext uri="{FF2B5EF4-FFF2-40B4-BE49-F238E27FC236}">
                        <a16:creationId xmlns:a16="http://schemas.microsoft.com/office/drawing/2014/main" id="{278B33A6-1A44-5845-AF77-B154E0EDD8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7650" y="3589603"/>
                    <a:ext cx="492401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Прямоугольник 67">
                    <a:extLst>
                      <a:ext uri="{FF2B5EF4-FFF2-40B4-BE49-F238E27FC236}">
                        <a16:creationId xmlns:a16="http://schemas.microsoft.com/office/drawing/2014/main" id="{1B0619A8-2DE9-1B4C-8A27-3C1C2D578743}"/>
                      </a:ext>
                    </a:extLst>
                  </p:cNvPr>
                  <p:cNvSpPr/>
                  <p:nvPr/>
                </p:nvSpPr>
                <p:spPr>
                  <a:xfrm>
                    <a:off x="5051665" y="3589603"/>
                    <a:ext cx="492401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Прямоугольник 67">
                    <a:extLst>
                      <a:ext uri="{FF2B5EF4-FFF2-40B4-BE49-F238E27FC236}">
                        <a16:creationId xmlns:a16="http://schemas.microsoft.com/office/drawing/2014/main" id="{1B0619A8-2DE9-1B4C-8A27-3C1C2D5787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1665" y="3589603"/>
                    <a:ext cx="492401" cy="461665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Прямоугольник 68">
                    <a:extLst>
                      <a:ext uri="{FF2B5EF4-FFF2-40B4-BE49-F238E27FC236}">
                        <a16:creationId xmlns:a16="http://schemas.microsoft.com/office/drawing/2014/main" id="{4B066011-04B8-CF47-8BCB-130852CBE310}"/>
                      </a:ext>
                    </a:extLst>
                  </p:cNvPr>
                  <p:cNvSpPr/>
                  <p:nvPr/>
                </p:nvSpPr>
                <p:spPr>
                  <a:xfrm>
                    <a:off x="5909271" y="3589603"/>
                    <a:ext cx="492401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Прямоугольник 68">
                    <a:extLst>
                      <a:ext uri="{FF2B5EF4-FFF2-40B4-BE49-F238E27FC236}">
                        <a16:creationId xmlns:a16="http://schemas.microsoft.com/office/drawing/2014/main" id="{4B066011-04B8-CF47-8BCB-130852CBE3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9271" y="3589603"/>
                    <a:ext cx="492401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AEA0FB4D-3E7E-EF43-8B3C-2FB0D6B9F853}"/>
                      </a:ext>
                    </a:extLst>
                  </p:cNvPr>
                  <p:cNvSpPr/>
                  <p:nvPr/>
                </p:nvSpPr>
                <p:spPr>
                  <a:xfrm>
                    <a:off x="6338074" y="3589603"/>
                    <a:ext cx="47961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AEA0FB4D-3E7E-EF43-8B3C-2FB0D6B9F8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074" y="3589603"/>
                    <a:ext cx="479618" cy="461665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/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74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8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581458" y="620688"/>
            <a:ext cx="8166786" cy="41764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апелляцию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866757" y="679877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даны баллы студентов до и после апелляции</a:t>
            </a:r>
            <a:r>
              <a:rPr lang="en-US" sz="2400" dirty="0">
                <a:solidFill>
                  <a:srgbClr val="28516A"/>
                </a:solidFill>
              </a:rPr>
              <a:t>. </a:t>
            </a:r>
            <a:r>
              <a:rPr lang="ru-RU" sz="2400" dirty="0">
                <a:solidFill>
                  <a:srgbClr val="28516A"/>
                </a:solidFill>
              </a:rPr>
              <a:t>Правда ли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что в среднем апелляция не повышает балл 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за контрольную?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/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54, 67, 56, 55, 55, 90, 71, 72, 69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139164D-B93A-1747-ACB1-8FD00CA6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85" y="1772816"/>
                <a:ext cx="46762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/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7, 52, 60, 60 58, 60, 70, 81, 87, 60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5CB809C-4FEE-C040-BA7B-E6276DAF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168" y="2274702"/>
                <a:ext cx="462979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BD86EA1F-E2FF-A449-A691-3DC19345890F}"/>
              </a:ext>
            </a:extLst>
          </p:cNvPr>
          <p:cNvSpPr txBox="1">
            <a:spLocks/>
          </p:cNvSpPr>
          <p:nvPr/>
        </p:nvSpPr>
        <p:spPr>
          <a:xfrm>
            <a:off x="1716625" y="1821286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C207A3EE-400D-DA46-8D94-51EE00A14696}"/>
              </a:ext>
            </a:extLst>
          </p:cNvPr>
          <p:cNvSpPr txBox="1">
            <a:spLocks/>
          </p:cNvSpPr>
          <p:nvPr/>
        </p:nvSpPr>
        <p:spPr>
          <a:xfrm>
            <a:off x="1716625" y="2320562"/>
            <a:ext cx="1349717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После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FB351BC-C852-6842-B92A-95AA3235C7E1}"/>
                  </a:ext>
                </a:extLst>
              </p:cNvPr>
              <p:cNvSpPr/>
              <p:nvPr/>
            </p:nvSpPr>
            <p:spPr>
              <a:xfrm>
                <a:off x="2238147" y="4169919"/>
                <a:ext cx="23382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FB351BC-C852-6842-B92A-95AA3235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147" y="4169919"/>
                <a:ext cx="2338204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00F4722-C191-BD4F-B662-77A511E7025D}"/>
                  </a:ext>
                </a:extLst>
              </p:cNvPr>
              <p:cNvSpPr/>
              <p:nvPr/>
            </p:nvSpPr>
            <p:spPr>
              <a:xfrm>
                <a:off x="5185744" y="4153343"/>
                <a:ext cx="2698624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кр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00F4722-C191-BD4F-B662-77A511E7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44" y="4153343"/>
                <a:ext cx="2698624" cy="494815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D6AF683-9962-42D7-976B-E70699D00E08}"/>
              </a:ext>
            </a:extLst>
          </p:cNvPr>
          <p:cNvGrpSpPr/>
          <p:nvPr/>
        </p:nvGrpSpPr>
        <p:grpSpPr>
          <a:xfrm>
            <a:off x="1879577" y="2719050"/>
            <a:ext cx="5784084" cy="464480"/>
            <a:chOff x="1494592" y="2719050"/>
            <a:chExt cx="5784084" cy="46448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A52366C-7863-44F7-B1E1-E9940669F594}"/>
                </a:ext>
              </a:extLst>
            </p:cNvPr>
            <p:cNvGrpSpPr/>
            <p:nvPr/>
          </p:nvGrpSpPr>
          <p:grpSpPr>
            <a:xfrm>
              <a:off x="2915816" y="2719050"/>
              <a:ext cx="4362860" cy="461665"/>
              <a:chOff x="2915816" y="2719050"/>
              <a:chExt cx="43628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0CA3D863-DFD6-E943-81BD-9783AE5246CC}"/>
                      </a:ext>
                    </a:extLst>
                  </p:cNvPr>
                  <p:cNvSpPr/>
                  <p:nvPr/>
                </p:nvSpPr>
                <p:spPr>
                  <a:xfrm>
                    <a:off x="2915816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0CA3D863-DFD6-E943-81BD-9783AE5246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5816" y="2719050"/>
                    <a:ext cx="42351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0B89D11-35BA-B241-AB2B-A384AD4B86E7}"/>
                      </a:ext>
                    </a:extLst>
                  </p:cNvPr>
                  <p:cNvSpPr/>
                  <p:nvPr/>
                </p:nvSpPr>
                <p:spPr>
                  <a:xfrm>
                    <a:off x="3304541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0B89D11-35BA-B241-AB2B-A384AD4B86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4541" y="2719050"/>
                    <a:ext cx="42351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F438F2B-4F09-EE49-93E8-1C18B55AC545}"/>
                      </a:ext>
                    </a:extLst>
                  </p:cNvPr>
                  <p:cNvSpPr/>
                  <p:nvPr/>
                </p:nvSpPr>
                <p:spPr>
                  <a:xfrm>
                    <a:off x="3693266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FF438F2B-4F09-EE49-93E8-1C18B55AC5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3266" y="2719050"/>
                    <a:ext cx="42351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3F2F2CEB-A157-6A43-8182-E514B805700A}"/>
                      </a:ext>
                    </a:extLst>
                  </p:cNvPr>
                  <p:cNvSpPr/>
                  <p:nvPr/>
                </p:nvSpPr>
                <p:spPr>
                  <a:xfrm>
                    <a:off x="4081991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3F2F2CEB-A157-6A43-8182-E514B80570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1991" y="2719050"/>
                    <a:ext cx="42351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29C88F7B-18A2-904E-A06B-75C469C55EC0}"/>
                      </a:ext>
                    </a:extLst>
                  </p:cNvPr>
                  <p:cNvSpPr/>
                  <p:nvPr/>
                </p:nvSpPr>
                <p:spPr>
                  <a:xfrm>
                    <a:off x="4470716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29C88F7B-18A2-904E-A06B-75C469C55E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0716" y="2719050"/>
                    <a:ext cx="423514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D0C9796E-64FE-9944-81E6-9AA54034BFBC}"/>
                      </a:ext>
                    </a:extLst>
                  </p:cNvPr>
                  <p:cNvSpPr/>
                  <p:nvPr/>
                </p:nvSpPr>
                <p:spPr>
                  <a:xfrm>
                    <a:off x="4859441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D0C9796E-64FE-9944-81E6-9AA54034BF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9441" y="2719050"/>
                    <a:ext cx="423514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91158CE0-733E-F443-AB2A-7367C341D06D}"/>
                      </a:ext>
                    </a:extLst>
                  </p:cNvPr>
                  <p:cNvSpPr/>
                  <p:nvPr/>
                </p:nvSpPr>
                <p:spPr>
                  <a:xfrm>
                    <a:off x="5248166" y="2719050"/>
                    <a:ext cx="593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91158CE0-733E-F443-AB2A-7367C341D0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8166" y="2719050"/>
                    <a:ext cx="593432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7871DC0D-E9CE-4943-88FE-8E9042FEFDA5}"/>
                      </a:ext>
                    </a:extLst>
                  </p:cNvPr>
                  <p:cNvSpPr/>
                  <p:nvPr/>
                </p:nvSpPr>
                <p:spPr>
                  <a:xfrm>
                    <a:off x="5806809" y="2719050"/>
                    <a:ext cx="593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7871DC0D-E9CE-4943-88FE-8E9042FEFD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6809" y="2719050"/>
                    <a:ext cx="593432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F16C987-C30F-054D-BC05-435EF5D82ABF}"/>
                      </a:ext>
                    </a:extLst>
                  </p:cNvPr>
                  <p:cNvSpPr/>
                  <p:nvPr/>
                </p:nvSpPr>
                <p:spPr>
                  <a:xfrm>
                    <a:off x="6365452" y="2719050"/>
                    <a:ext cx="5245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5</a:t>
                    </a:r>
                    <a:endParaRPr lang="ru-RU" sz="2400" dirty="0">
                      <a:solidFill>
                        <a:srgbClr val="28516A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F16C987-C30F-054D-BC05-435EF5D82A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5452" y="2719050"/>
                    <a:ext cx="524503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326" t="-10526" r="-18605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75D0E081-6F05-C34F-8B42-C60B870FE12C}"/>
                      </a:ext>
                    </a:extLst>
                  </p:cNvPr>
                  <p:cNvSpPr/>
                  <p:nvPr/>
                </p:nvSpPr>
                <p:spPr>
                  <a:xfrm>
                    <a:off x="6855162" y="2719050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75D0E081-6F05-C34F-8B42-C60B870FE1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5162" y="2719050"/>
                    <a:ext cx="423514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B8499196-F10B-E745-AA40-7D2C7348405E}"/>
                    </a:ext>
                  </a:extLst>
                </p:cNvPr>
                <p:cNvSpPr/>
                <p:nvPr/>
              </p:nvSpPr>
              <p:spPr>
                <a:xfrm>
                  <a:off x="1494592" y="2721865"/>
                  <a:ext cx="13492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B8499196-F10B-E745-AA40-7D2C73484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4592" y="2721865"/>
                  <a:ext cx="134921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B06DC5C-4E8C-42CE-BC20-5FCE76D3887F}"/>
              </a:ext>
            </a:extLst>
          </p:cNvPr>
          <p:cNvGrpSpPr/>
          <p:nvPr/>
        </p:nvGrpSpPr>
        <p:grpSpPr>
          <a:xfrm>
            <a:off x="966443" y="3126036"/>
            <a:ext cx="6657121" cy="510154"/>
            <a:chOff x="581458" y="3126036"/>
            <a:chExt cx="6657121" cy="510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1EE9B1B6-9DE9-5945-8248-818BD499BCCA}"/>
                    </a:ext>
                  </a:extLst>
                </p:cNvPr>
                <p:cNvSpPr/>
                <p:nvPr/>
              </p:nvSpPr>
              <p:spPr>
                <a:xfrm>
                  <a:off x="581458" y="3126036"/>
                  <a:ext cx="22623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1EE9B1B6-9DE9-5945-8248-818BD499BC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458" y="3126036"/>
                  <a:ext cx="2262350" cy="461665"/>
                </a:xfrm>
                <a:prstGeom prst="rect">
                  <a:avLst/>
                </a:prstGeom>
                <a:blipFill>
                  <a:blip r:embed="rId18"/>
                  <a:stretch>
                    <a:fillRect r="-27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A3F3D242-8C8D-4086-A546-DB08E59DCDCB}"/>
                </a:ext>
              </a:extLst>
            </p:cNvPr>
            <p:cNvGrpSpPr/>
            <p:nvPr/>
          </p:nvGrpSpPr>
          <p:grpSpPr>
            <a:xfrm>
              <a:off x="2915816" y="3174525"/>
              <a:ext cx="4322763" cy="461665"/>
              <a:chOff x="2927920" y="3174603"/>
              <a:chExt cx="4322763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AFFA658C-2C57-8F4D-8729-12F8D3E535D1}"/>
                      </a:ext>
                    </a:extLst>
                  </p:cNvPr>
                  <p:cNvSpPr/>
                  <p:nvPr/>
                </p:nvSpPr>
                <p:spPr>
                  <a:xfrm>
                    <a:off x="375666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AFFA658C-2C57-8F4D-8729-12F8D3E535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6660" y="3174603"/>
                    <a:ext cx="423514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Прямоугольник 39">
                    <a:extLst>
                      <a:ext uri="{FF2B5EF4-FFF2-40B4-BE49-F238E27FC236}">
                        <a16:creationId xmlns:a16="http://schemas.microsoft.com/office/drawing/2014/main" id="{6F9D6E5F-2D5A-6740-B2D7-D4041F64032F}"/>
                      </a:ext>
                    </a:extLst>
                  </p:cNvPr>
                  <p:cNvSpPr/>
                  <p:nvPr/>
                </p:nvSpPr>
                <p:spPr>
                  <a:xfrm>
                    <a:off x="6827169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Прямоугольник 39">
                    <a:extLst>
                      <a:ext uri="{FF2B5EF4-FFF2-40B4-BE49-F238E27FC236}">
                        <a16:creationId xmlns:a16="http://schemas.microsoft.com/office/drawing/2014/main" id="{6F9D6E5F-2D5A-6740-B2D7-D4041F6403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7169" y="3174603"/>
                    <a:ext cx="423514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E77D6667-333E-F041-BCDE-3DD083EC36CD}"/>
                      </a:ext>
                    </a:extLst>
                  </p:cNvPr>
                  <p:cNvSpPr/>
                  <p:nvPr/>
                </p:nvSpPr>
                <p:spPr>
                  <a:xfrm>
                    <a:off x="5998428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Прямоугольник 40">
                    <a:extLst>
                      <a:ext uri="{FF2B5EF4-FFF2-40B4-BE49-F238E27FC236}">
                        <a16:creationId xmlns:a16="http://schemas.microsoft.com/office/drawing/2014/main" id="{E77D6667-333E-F041-BCDE-3DD083EC36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8428" y="3174603"/>
                    <a:ext cx="423514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A66A3A9E-956B-DD4D-B242-57D91A944146}"/>
                      </a:ext>
                    </a:extLst>
                  </p:cNvPr>
                  <p:cNvSpPr/>
                  <p:nvPr/>
                </p:nvSpPr>
                <p:spPr>
                  <a:xfrm>
                    <a:off x="6412798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Прямоугольник 41">
                    <a:extLst>
                      <a:ext uri="{FF2B5EF4-FFF2-40B4-BE49-F238E27FC236}">
                        <a16:creationId xmlns:a16="http://schemas.microsoft.com/office/drawing/2014/main" id="{A66A3A9E-956B-DD4D-B242-57D91A9441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2798" y="3174603"/>
                    <a:ext cx="423514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EEDCB5D6-6D9F-D24F-AB2F-87140426A405}"/>
                      </a:ext>
                    </a:extLst>
                  </p:cNvPr>
                  <p:cNvSpPr/>
                  <p:nvPr/>
                </p:nvSpPr>
                <p:spPr>
                  <a:xfrm>
                    <a:off x="5414140" y="3174603"/>
                    <a:ext cx="593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EEDCB5D6-6D9F-D24F-AB2F-87140426A4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4140" y="3174603"/>
                    <a:ext cx="593432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Прямоугольник 57">
                    <a:extLst>
                      <a:ext uri="{FF2B5EF4-FFF2-40B4-BE49-F238E27FC236}">
                        <a16:creationId xmlns:a16="http://schemas.microsoft.com/office/drawing/2014/main" id="{8A133D4E-7BCC-FB47-9647-1CCFADC65E95}"/>
                      </a:ext>
                    </a:extLst>
                  </p:cNvPr>
                  <p:cNvSpPr/>
                  <p:nvPr/>
                </p:nvSpPr>
                <p:spPr>
                  <a:xfrm>
                    <a:off x="292792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Прямоугольник 57">
                    <a:extLst>
                      <a:ext uri="{FF2B5EF4-FFF2-40B4-BE49-F238E27FC236}">
                        <a16:creationId xmlns:a16="http://schemas.microsoft.com/office/drawing/2014/main" id="{8A133D4E-7BCC-FB47-9647-1CCFADC65E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7920" y="3174603"/>
                    <a:ext cx="423514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Прямоугольник 58">
                    <a:extLst>
                      <a:ext uri="{FF2B5EF4-FFF2-40B4-BE49-F238E27FC236}">
                        <a16:creationId xmlns:a16="http://schemas.microsoft.com/office/drawing/2014/main" id="{BA5798D4-7DE9-2D42-8ACE-AAF5B6088B5A}"/>
                      </a:ext>
                    </a:extLst>
                  </p:cNvPr>
                  <p:cNvSpPr/>
                  <p:nvPr/>
                </p:nvSpPr>
                <p:spPr>
                  <a:xfrm>
                    <a:off x="334229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Прямоугольник 58">
                    <a:extLst>
                      <a:ext uri="{FF2B5EF4-FFF2-40B4-BE49-F238E27FC236}">
                        <a16:creationId xmlns:a16="http://schemas.microsoft.com/office/drawing/2014/main" id="{BA5798D4-7DE9-2D42-8ACE-AAF5B6088B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2290" y="3174603"/>
                    <a:ext cx="423514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Прямоугольник 59">
                    <a:extLst>
                      <a:ext uri="{FF2B5EF4-FFF2-40B4-BE49-F238E27FC236}">
                        <a16:creationId xmlns:a16="http://schemas.microsoft.com/office/drawing/2014/main" id="{4128F078-634E-5049-9F49-6B1A34475943}"/>
                      </a:ext>
                    </a:extLst>
                  </p:cNvPr>
                  <p:cNvSpPr/>
                  <p:nvPr/>
                </p:nvSpPr>
                <p:spPr>
                  <a:xfrm>
                    <a:off x="417103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Прямоугольник 59">
                    <a:extLst>
                      <a:ext uri="{FF2B5EF4-FFF2-40B4-BE49-F238E27FC236}">
                        <a16:creationId xmlns:a16="http://schemas.microsoft.com/office/drawing/2014/main" id="{4128F078-634E-5049-9F49-6B1A34475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1030" y="3174603"/>
                    <a:ext cx="423514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875C0E56-C809-264E-A8B7-909354076ED0}"/>
                      </a:ext>
                    </a:extLst>
                  </p:cNvPr>
                  <p:cNvSpPr/>
                  <p:nvPr/>
                </p:nvSpPr>
                <p:spPr>
                  <a:xfrm>
                    <a:off x="458540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875C0E56-C809-264E-A8B7-909354076E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5400" y="3174603"/>
                    <a:ext cx="423514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Прямоугольник 61">
                    <a:extLst>
                      <a:ext uri="{FF2B5EF4-FFF2-40B4-BE49-F238E27FC236}">
                        <a16:creationId xmlns:a16="http://schemas.microsoft.com/office/drawing/2014/main" id="{04DDF0C1-18C0-9A41-B0FF-6419424E6AE1}"/>
                      </a:ext>
                    </a:extLst>
                  </p:cNvPr>
                  <p:cNvSpPr/>
                  <p:nvPr/>
                </p:nvSpPr>
                <p:spPr>
                  <a:xfrm>
                    <a:off x="4999770" y="3174603"/>
                    <a:ext cx="4235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Прямоугольник 61">
                    <a:extLst>
                      <a:ext uri="{FF2B5EF4-FFF2-40B4-BE49-F238E27FC236}">
                        <a16:creationId xmlns:a16="http://schemas.microsoft.com/office/drawing/2014/main" id="{04DDF0C1-18C0-9A41-B0FF-6419424E6A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9770" y="3174603"/>
                    <a:ext cx="423514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175E770-0F81-4F27-8EE8-4C7805166317}"/>
              </a:ext>
            </a:extLst>
          </p:cNvPr>
          <p:cNvGrpSpPr/>
          <p:nvPr/>
        </p:nvGrpSpPr>
        <p:grpSpPr>
          <a:xfrm>
            <a:off x="1224335" y="3556891"/>
            <a:ext cx="6418514" cy="461665"/>
            <a:chOff x="839350" y="3556891"/>
            <a:chExt cx="641851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3C7C8B90-3B26-324B-8922-D1F783F70E24}"/>
                    </a:ext>
                  </a:extLst>
                </p:cNvPr>
                <p:cNvSpPr/>
                <p:nvPr/>
              </p:nvSpPr>
              <p:spPr>
                <a:xfrm>
                  <a:off x="839350" y="3556891"/>
                  <a:ext cx="20044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3C7C8B90-3B26-324B-8922-D1F783F70E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350" y="3556891"/>
                  <a:ext cx="2004458" cy="461665"/>
                </a:xfrm>
                <a:prstGeom prst="rect">
                  <a:avLst/>
                </a:prstGeom>
                <a:blipFill>
                  <a:blip r:embed="rId29"/>
                  <a:stretch>
                    <a:fillRect l="-304" r="-304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4504467C-C7CC-46F0-A13F-7DC752DBCE13}"/>
                </a:ext>
              </a:extLst>
            </p:cNvPr>
            <p:cNvGrpSpPr/>
            <p:nvPr/>
          </p:nvGrpSpPr>
          <p:grpSpPr>
            <a:xfrm>
              <a:off x="2915816" y="3556891"/>
              <a:ext cx="4342048" cy="461665"/>
              <a:chOff x="2907650" y="3589603"/>
              <a:chExt cx="4342048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247086F8-9127-524F-972F-5D280C1ADBC6}"/>
                      </a:ext>
                    </a:extLst>
                  </p:cNvPr>
                  <p:cNvSpPr/>
                  <p:nvPr/>
                </p:nvSpPr>
                <p:spPr>
                  <a:xfrm>
                    <a:off x="3765256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247086F8-9127-524F-972F-5D280C1ADB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5256" y="3589603"/>
                    <a:ext cx="482824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Прямоугольник 48">
                    <a:extLst>
                      <a:ext uri="{FF2B5EF4-FFF2-40B4-BE49-F238E27FC236}">
                        <a16:creationId xmlns:a16="http://schemas.microsoft.com/office/drawing/2014/main" id="{CA03005D-44ED-E946-A71E-8F4CF8B12D99}"/>
                      </a:ext>
                    </a:extLst>
                  </p:cNvPr>
                  <p:cNvSpPr/>
                  <p:nvPr/>
                </p:nvSpPr>
                <p:spPr>
                  <a:xfrm>
                    <a:off x="5480468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Прямоугольник 48">
                    <a:extLst>
                      <a:ext uri="{FF2B5EF4-FFF2-40B4-BE49-F238E27FC236}">
                        <a16:creationId xmlns:a16="http://schemas.microsoft.com/office/drawing/2014/main" id="{CA03005D-44ED-E946-A71E-8F4CF8B12D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0468" y="3589603"/>
                    <a:ext cx="482824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Прямоугольник 49">
                    <a:extLst>
                      <a:ext uri="{FF2B5EF4-FFF2-40B4-BE49-F238E27FC236}">
                        <a16:creationId xmlns:a16="http://schemas.microsoft.com/office/drawing/2014/main" id="{23D40743-4A14-F34A-BD0A-D9B38171ACF5}"/>
                      </a:ext>
                    </a:extLst>
                  </p:cNvPr>
                  <p:cNvSpPr/>
                  <p:nvPr/>
                </p:nvSpPr>
                <p:spPr>
                  <a:xfrm>
                    <a:off x="6766874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Прямоугольник 49">
                    <a:extLst>
                      <a:ext uri="{FF2B5EF4-FFF2-40B4-BE49-F238E27FC236}">
                        <a16:creationId xmlns:a16="http://schemas.microsoft.com/office/drawing/2014/main" id="{23D40743-4A14-F34A-BD0A-D9B38171AC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874" y="3589603"/>
                    <a:ext cx="482824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Прямоугольник 50">
                    <a:extLst>
                      <a:ext uri="{FF2B5EF4-FFF2-40B4-BE49-F238E27FC236}">
                        <a16:creationId xmlns:a16="http://schemas.microsoft.com/office/drawing/2014/main" id="{60412AB6-60D1-A44F-8AD3-4B62BA73D6A1}"/>
                      </a:ext>
                    </a:extLst>
                  </p:cNvPr>
                  <p:cNvSpPr/>
                  <p:nvPr/>
                </p:nvSpPr>
                <p:spPr>
                  <a:xfrm>
                    <a:off x="4194059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Прямоугольник 50">
                    <a:extLst>
                      <a:ext uri="{FF2B5EF4-FFF2-40B4-BE49-F238E27FC236}">
                        <a16:creationId xmlns:a16="http://schemas.microsoft.com/office/drawing/2014/main" id="{60412AB6-60D1-A44F-8AD3-4B62BA73D6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94059" y="3589603"/>
                    <a:ext cx="482824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Прямоугольник 51">
                    <a:extLst>
                      <a:ext uri="{FF2B5EF4-FFF2-40B4-BE49-F238E27FC236}">
                        <a16:creationId xmlns:a16="http://schemas.microsoft.com/office/drawing/2014/main" id="{A748CF57-027D-5248-B9DA-BD2C0A5976E5}"/>
                      </a:ext>
                    </a:extLst>
                  </p:cNvPr>
                  <p:cNvSpPr/>
                  <p:nvPr/>
                </p:nvSpPr>
                <p:spPr>
                  <a:xfrm>
                    <a:off x="4622862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Прямоугольник 51">
                    <a:extLst>
                      <a:ext uri="{FF2B5EF4-FFF2-40B4-BE49-F238E27FC236}">
                        <a16:creationId xmlns:a16="http://schemas.microsoft.com/office/drawing/2014/main" id="{A748CF57-027D-5248-B9DA-BD2C0A5976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2862" y="3589603"/>
                    <a:ext cx="482824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Прямоугольник 53">
                    <a:extLst>
                      <a:ext uri="{FF2B5EF4-FFF2-40B4-BE49-F238E27FC236}">
                        <a16:creationId xmlns:a16="http://schemas.microsoft.com/office/drawing/2014/main" id="{79FEFE5F-BD7F-B442-B111-83AB4492A276}"/>
                      </a:ext>
                    </a:extLst>
                  </p:cNvPr>
                  <p:cNvSpPr/>
                  <p:nvPr/>
                </p:nvSpPr>
                <p:spPr>
                  <a:xfrm>
                    <a:off x="3336453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Прямоугольник 53">
                    <a:extLst>
                      <a:ext uri="{FF2B5EF4-FFF2-40B4-BE49-F238E27FC236}">
                        <a16:creationId xmlns:a16="http://schemas.microsoft.com/office/drawing/2014/main" id="{79FEFE5F-BD7F-B442-B111-83AB4492A2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453" y="3589603"/>
                    <a:ext cx="482824" cy="461665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Прямоугольник 56">
                    <a:extLst>
                      <a:ext uri="{FF2B5EF4-FFF2-40B4-BE49-F238E27FC236}">
                        <a16:creationId xmlns:a16="http://schemas.microsoft.com/office/drawing/2014/main" id="{278B33A6-1A44-5845-AF77-B154E0EDD889}"/>
                      </a:ext>
                    </a:extLst>
                  </p:cNvPr>
                  <p:cNvSpPr/>
                  <p:nvPr/>
                </p:nvSpPr>
                <p:spPr>
                  <a:xfrm>
                    <a:off x="2907650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Прямоугольник 56">
                    <a:extLst>
                      <a:ext uri="{FF2B5EF4-FFF2-40B4-BE49-F238E27FC236}">
                        <a16:creationId xmlns:a16="http://schemas.microsoft.com/office/drawing/2014/main" id="{278B33A6-1A44-5845-AF77-B154E0EDD8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7650" y="3589603"/>
                    <a:ext cx="482824" cy="461665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Прямоугольник 67">
                    <a:extLst>
                      <a:ext uri="{FF2B5EF4-FFF2-40B4-BE49-F238E27FC236}">
                        <a16:creationId xmlns:a16="http://schemas.microsoft.com/office/drawing/2014/main" id="{1B0619A8-2DE9-1B4C-8A27-3C1C2D578743}"/>
                      </a:ext>
                    </a:extLst>
                  </p:cNvPr>
                  <p:cNvSpPr/>
                  <p:nvPr/>
                </p:nvSpPr>
                <p:spPr>
                  <a:xfrm>
                    <a:off x="5051665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Прямоугольник 67">
                    <a:extLst>
                      <a:ext uri="{FF2B5EF4-FFF2-40B4-BE49-F238E27FC236}">
                        <a16:creationId xmlns:a16="http://schemas.microsoft.com/office/drawing/2014/main" id="{1B0619A8-2DE9-1B4C-8A27-3C1C2D5787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1665" y="3589603"/>
                    <a:ext cx="482824" cy="461665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Прямоугольник 68">
                    <a:extLst>
                      <a:ext uri="{FF2B5EF4-FFF2-40B4-BE49-F238E27FC236}">
                        <a16:creationId xmlns:a16="http://schemas.microsoft.com/office/drawing/2014/main" id="{4B066011-04B8-CF47-8BCB-130852CBE310}"/>
                      </a:ext>
                    </a:extLst>
                  </p:cNvPr>
                  <p:cNvSpPr/>
                  <p:nvPr/>
                </p:nvSpPr>
                <p:spPr>
                  <a:xfrm>
                    <a:off x="5909271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Прямоугольник 68">
                    <a:extLst>
                      <a:ext uri="{FF2B5EF4-FFF2-40B4-BE49-F238E27FC236}">
                        <a16:creationId xmlns:a16="http://schemas.microsoft.com/office/drawing/2014/main" id="{4B066011-04B8-CF47-8BCB-130852CBE3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9271" y="3589603"/>
                    <a:ext cx="482824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AEA0FB4D-3E7E-EF43-8B3C-2FB0D6B9F853}"/>
                      </a:ext>
                    </a:extLst>
                  </p:cNvPr>
                  <p:cNvSpPr/>
                  <p:nvPr/>
                </p:nvSpPr>
                <p:spPr>
                  <a:xfrm>
                    <a:off x="6338074" y="3589603"/>
                    <a:ext cx="4828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AEA0FB4D-3E7E-EF43-8B3C-2FB0D6B9F8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074" y="3589603"/>
                    <a:ext cx="482824" cy="461665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/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757D77-1F28-C442-9EE0-42A1B871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24" y="4873339"/>
                <a:ext cx="5394489" cy="100822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2BBE3344-01A1-4E38-8109-6C6820A90B31}"/>
              </a:ext>
            </a:extLst>
          </p:cNvPr>
          <p:cNvGrpSpPr/>
          <p:nvPr/>
        </p:nvGrpSpPr>
        <p:grpSpPr>
          <a:xfrm>
            <a:off x="452018" y="5257353"/>
            <a:ext cx="3183877" cy="914400"/>
            <a:chOff x="452018" y="5257353"/>
            <a:chExt cx="3183877" cy="914400"/>
          </a:xfrm>
        </p:grpSpPr>
        <p:sp>
          <p:nvSpPr>
            <p:cNvPr id="64" name="Объект 5">
              <a:extLst>
                <a:ext uri="{FF2B5EF4-FFF2-40B4-BE49-F238E27FC236}">
                  <a16:creationId xmlns:a16="http://schemas.microsoft.com/office/drawing/2014/main" id="{C0702286-4359-44F5-BF77-A3E5452ABC83}"/>
                </a:ext>
              </a:extLst>
            </p:cNvPr>
            <p:cNvSpPr txBox="1">
              <a:spLocks/>
            </p:cNvSpPr>
            <p:nvPr/>
          </p:nvSpPr>
          <p:spPr>
            <a:xfrm>
              <a:off x="1366418" y="5360438"/>
              <a:ext cx="2269477" cy="79828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Гипотеза</a:t>
              </a:r>
              <a:r>
                <a:rPr lang="ru-RU" sz="2400" dirty="0">
                  <a:solidFill>
                    <a:srgbClr val="5C5B5C"/>
                  </a:solidFill>
                </a:rPr>
                <a:t> </a:t>
              </a:r>
              <a:br>
                <a:rPr lang="ru-RU" sz="2400" dirty="0">
                  <a:solidFill>
                    <a:srgbClr val="5C5B5C"/>
                  </a:solidFill>
                </a:rPr>
              </a:br>
              <a:r>
                <a:rPr lang="ru-RU" sz="2400" b="1" dirty="0">
                  <a:solidFill>
                    <a:srgbClr val="28516A"/>
                  </a:solidFill>
                </a:rPr>
                <a:t>не отвергается</a:t>
              </a:r>
            </a:p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/>
            </a:p>
          </p:txBody>
        </p:sp>
        <p:pic>
          <p:nvPicPr>
            <p:cNvPr id="65" name="Рисунок 64" descr="флажок установлен">
              <a:extLst>
                <a:ext uri="{FF2B5EF4-FFF2-40B4-BE49-F238E27FC236}">
                  <a16:creationId xmlns:a16="http://schemas.microsoft.com/office/drawing/2014/main" id="{DDD9FFAA-A88B-4F06-9F55-A68173560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452018" y="52573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1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1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Манна-Уитни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278060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278060" cy="633828"/>
              </a:xfrm>
              <a:prstGeom prst="rect">
                <a:avLst/>
              </a:prstGeom>
              <a:blipFill>
                <a:blip r:embed="rId4"/>
                <a:stretch>
                  <a:fillRect l="-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188163" cy="6709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188163" cy="670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8B857841-8ECF-D746-8923-10BEB9F42ED1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8DBC8A-286D-7D4C-8976-F319FE61D6DD}"/>
                  </a:ext>
                </a:extLst>
              </p:cNvPr>
              <p:cNvSpPr/>
              <p:nvPr/>
            </p:nvSpPr>
            <p:spPr>
              <a:xfrm>
                <a:off x="612000" y="2343242"/>
                <a:ext cx="1293239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8DBC8A-286D-7D4C-8976-F319FE61D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343242"/>
                <a:ext cx="1293239" cy="495649"/>
              </a:xfrm>
              <a:prstGeom prst="rect">
                <a:avLst/>
              </a:prstGeom>
              <a:blipFill>
                <a:blip r:embed="rId6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36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Манна-Уитни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278060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278060" cy="633828"/>
              </a:xfrm>
              <a:prstGeom prst="rect">
                <a:avLst/>
              </a:prstGeom>
              <a:blipFill>
                <a:blip r:embed="rId4"/>
                <a:stretch>
                  <a:fillRect l="-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907608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907608"/>
                <a:ext cx="302389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454691"/>
                <a:ext cx="402048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54691"/>
                <a:ext cx="4020482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188163" cy="6709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188163" cy="670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8B857841-8ECF-D746-8923-10BEB9F42ED1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0A9564-D8ED-B749-90DD-2CA142434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152" y="2063295"/>
            <a:ext cx="2814707" cy="172495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</p:pic>
      <p:sp>
        <p:nvSpPr>
          <p:cNvPr id="18" name="Объект 5">
            <a:extLst>
              <a:ext uri="{FF2B5EF4-FFF2-40B4-BE49-F238E27FC236}">
                <a16:creationId xmlns:a16="http://schemas.microsoft.com/office/drawing/2014/main" id="{CBBA24EF-5F00-CA4A-A9D9-5874E11E734A}"/>
              </a:ext>
            </a:extLst>
          </p:cNvPr>
          <p:cNvSpPr txBox="1">
            <a:spLocks/>
          </p:cNvSpPr>
          <p:nvPr/>
        </p:nvSpPr>
        <p:spPr>
          <a:xfrm>
            <a:off x="4460906" y="692696"/>
            <a:ext cx="4575590" cy="8070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Распределения одинаковые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форме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различаются сдвигом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8DBC8A-286D-7D4C-8976-F319FE61D6DD}"/>
                  </a:ext>
                </a:extLst>
              </p:cNvPr>
              <p:cNvSpPr/>
              <p:nvPr/>
            </p:nvSpPr>
            <p:spPr>
              <a:xfrm>
                <a:off x="612000" y="2343242"/>
                <a:ext cx="1293239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8DBC8A-286D-7D4C-8976-F319FE61D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343242"/>
                <a:ext cx="1293239" cy="495649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4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Манна-Уитни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/>
              <p:nvPr/>
            </p:nvSpPr>
            <p:spPr>
              <a:xfrm>
                <a:off x="612000" y="720000"/>
                <a:ext cx="2278060" cy="6338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D9B9B7-A581-A941-8A32-AA73AEA1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2278060" cy="633828"/>
              </a:xfrm>
              <a:prstGeom prst="rect">
                <a:avLst/>
              </a:prstGeom>
              <a:blipFill>
                <a:blip r:embed="rId4"/>
                <a:stretch>
                  <a:fillRect l="-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907608"/>
                <a:ext cx="302389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DAF986B-23FB-6B48-BEDC-44B536F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907608"/>
                <a:ext cx="3023896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454691"/>
                <a:ext cx="402048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D7C8C0C-F5B6-3843-AFA1-BEC28BC2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54691"/>
                <a:ext cx="4020482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/>
              <p:nvPr/>
            </p:nvSpPr>
            <p:spPr>
              <a:xfrm>
                <a:off x="612000" y="1260000"/>
                <a:ext cx="2188163" cy="6709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4C2EE61-4329-E649-AD88-08FBADC08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2188163" cy="670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8B857841-8ECF-D746-8923-10BEB9F42ED1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3632200" cy="339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Выборки независимые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9DE9CE-5EBB-5C44-A27D-0BACC7774C85}"/>
                  </a:ext>
                </a:extLst>
              </p:cNvPr>
              <p:cNvSpPr txBox="1"/>
              <p:nvPr/>
            </p:nvSpPr>
            <p:spPr>
              <a:xfrm>
                <a:off x="5341347" y="4913808"/>
                <a:ext cx="2444580" cy="1026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9DE9CE-5EBB-5C44-A27D-0BACC777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347" y="4913808"/>
                <a:ext cx="2444580" cy="10265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F65CA6FE-0B3A-6F47-8996-32FF890CA8DB}"/>
              </a:ext>
            </a:extLst>
          </p:cNvPr>
          <p:cNvSpPr txBox="1">
            <a:spLocks/>
          </p:cNvSpPr>
          <p:nvPr/>
        </p:nvSpPr>
        <p:spPr>
          <a:xfrm>
            <a:off x="612000" y="5220000"/>
            <a:ext cx="4098839" cy="4141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Критерий для проверки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1E509BA0-E94E-C748-BCF7-618E331C2FE4}"/>
              </a:ext>
            </a:extLst>
          </p:cNvPr>
          <p:cNvSpPr txBox="1">
            <a:spLocks/>
          </p:cNvSpPr>
          <p:nvPr/>
        </p:nvSpPr>
        <p:spPr>
          <a:xfrm>
            <a:off x="612000" y="4140000"/>
            <a:ext cx="5772808" cy="862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Объединим обе выборки в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одну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общую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посчитаем для всех чисел ранги</a:t>
            </a:r>
            <a:r>
              <a:rPr lang="en-US" sz="2400" dirty="0">
                <a:solidFill>
                  <a:srgbClr val="373737"/>
                </a:solidFill>
              </a:rPr>
              <a:t> 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8DBC8A-286D-7D4C-8976-F319FE61D6DD}"/>
                  </a:ext>
                </a:extLst>
              </p:cNvPr>
              <p:cNvSpPr/>
              <p:nvPr/>
            </p:nvSpPr>
            <p:spPr>
              <a:xfrm>
                <a:off x="612000" y="2343242"/>
                <a:ext cx="1293239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8DBC8A-286D-7D4C-8976-F319FE61D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343242"/>
                <a:ext cx="1293239" cy="495649"/>
              </a:xfrm>
              <a:prstGeom prst="rect">
                <a:avLst/>
              </a:prstGeom>
              <a:blipFill>
                <a:blip r:embed="rId10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4349827-0235-449B-AA1C-4A71655CB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0152" y="2063295"/>
            <a:ext cx="2814707" cy="172495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</p:pic>
      <p:sp>
        <p:nvSpPr>
          <p:cNvPr id="22" name="Объект 5">
            <a:extLst>
              <a:ext uri="{FF2B5EF4-FFF2-40B4-BE49-F238E27FC236}">
                <a16:creationId xmlns:a16="http://schemas.microsoft.com/office/drawing/2014/main" id="{0EA9900B-6026-4BA8-8130-815C7642A553}"/>
              </a:ext>
            </a:extLst>
          </p:cNvPr>
          <p:cNvSpPr txBox="1">
            <a:spLocks/>
          </p:cNvSpPr>
          <p:nvPr/>
        </p:nvSpPr>
        <p:spPr>
          <a:xfrm>
            <a:off x="4460906" y="692696"/>
            <a:ext cx="4575590" cy="8070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Распределения одинаковые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форме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различаются сдвигом</a:t>
            </a:r>
          </a:p>
        </p:txBody>
      </p:sp>
    </p:spTree>
    <p:extLst>
      <p:ext uri="{BB962C8B-B14F-4D97-AF65-F5344CB8AC3E}">
        <p14:creationId xmlns:p14="http://schemas.microsoft.com/office/powerpoint/2010/main" val="15548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Манна-Уитни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A9E27F-A524-443B-A727-DE97D501A4FD}"/>
              </a:ext>
            </a:extLst>
          </p:cNvPr>
          <p:cNvGrpSpPr/>
          <p:nvPr/>
        </p:nvGrpSpPr>
        <p:grpSpPr>
          <a:xfrm>
            <a:off x="683568" y="908720"/>
            <a:ext cx="1389035" cy="3022632"/>
            <a:chOff x="683568" y="908720"/>
            <a:chExt cx="1389035" cy="302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B1663EBE-6859-DC45-905C-8F9B40285CA0}"/>
                    </a:ext>
                  </a:extLst>
                </p:cNvPr>
                <p:cNvSpPr/>
                <p:nvPr/>
              </p:nvSpPr>
              <p:spPr>
                <a:xfrm>
                  <a:off x="683568" y="908720"/>
                  <a:ext cx="13890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𝑎𝑛𝑘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B1663EBE-6859-DC45-905C-8F9B40285C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908720"/>
                  <a:ext cx="1389035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877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74CFE180-F564-7443-93AC-7FDBE551A5D0}"/>
                    </a:ext>
                  </a:extLst>
                </p:cNvPr>
                <p:cNvSpPr/>
                <p:nvPr/>
              </p:nvSpPr>
              <p:spPr>
                <a:xfrm>
                  <a:off x="905841" y="1335548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2}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74CFE180-F564-7443-93AC-7FDBE551A5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1335548"/>
                  <a:ext cx="94448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8BAF18B4-FA1E-2248-B835-3F2B5DD332D8}"/>
                    </a:ext>
                  </a:extLst>
                </p:cNvPr>
                <p:cNvSpPr/>
                <p:nvPr/>
              </p:nvSpPr>
              <p:spPr>
                <a:xfrm>
                  <a:off x="905841" y="1762376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3}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8BAF18B4-FA1E-2248-B835-3F2B5DD33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1762376"/>
                  <a:ext cx="94448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166E3179-91B7-C149-9F7B-0FD0E2C6DDDF}"/>
                    </a:ext>
                  </a:extLst>
                </p:cNvPr>
                <p:cNvSpPr/>
                <p:nvPr/>
              </p:nvSpPr>
              <p:spPr>
                <a:xfrm>
                  <a:off x="905841" y="2189204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4}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166E3179-91B7-C149-9F7B-0FD0E2C6D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2189204"/>
                  <a:ext cx="94448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98746C6D-BF95-B34F-BFC7-4CD2CA3387D9}"/>
                    </a:ext>
                  </a:extLst>
                </p:cNvPr>
                <p:cNvSpPr/>
                <p:nvPr/>
              </p:nvSpPr>
              <p:spPr>
                <a:xfrm>
                  <a:off x="1135871" y="3469687"/>
                  <a:ext cx="4844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98746C6D-BF95-B34F-BFC7-4CD2CA3387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871" y="3469687"/>
                  <a:ext cx="48442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2F630D64-7660-074C-AE50-D6002D64950B}"/>
                    </a:ext>
                  </a:extLst>
                </p:cNvPr>
                <p:cNvSpPr/>
                <p:nvPr/>
              </p:nvSpPr>
              <p:spPr>
                <a:xfrm>
                  <a:off x="905841" y="2616032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2F630D64-7660-074C-AE50-D6002D649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2616032"/>
                  <a:ext cx="944489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A496C79D-1D8E-4147-8C21-6385912AF485}"/>
                    </a:ext>
                  </a:extLst>
                </p:cNvPr>
                <p:cNvSpPr/>
                <p:nvPr/>
              </p:nvSpPr>
              <p:spPr>
                <a:xfrm>
                  <a:off x="905841" y="3042860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A496C79D-1D8E-4147-8C21-6385912AF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3042860"/>
                  <a:ext cx="94448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B2290E-8C2D-4E06-BC46-9B742CE4CC07}"/>
              </a:ext>
            </a:extLst>
          </p:cNvPr>
          <p:cNvGrpSpPr/>
          <p:nvPr/>
        </p:nvGrpSpPr>
        <p:grpSpPr>
          <a:xfrm>
            <a:off x="2377803" y="908720"/>
            <a:ext cx="1376211" cy="3022632"/>
            <a:chOff x="2823909" y="908720"/>
            <a:chExt cx="1376211" cy="302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B25FF967-C17D-EC4D-8D8E-11D22BB9D952}"/>
                    </a:ext>
                  </a:extLst>
                </p:cNvPr>
                <p:cNvSpPr/>
                <p:nvPr/>
              </p:nvSpPr>
              <p:spPr>
                <a:xfrm>
                  <a:off x="2823909" y="908720"/>
                  <a:ext cx="13762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𝑎𝑛𝑘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B25FF967-C17D-EC4D-8D8E-11D22BB9D9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3909" y="908720"/>
                  <a:ext cx="1376211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885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D526A69C-4A8E-AE47-AD3E-3C0A59C92D76}"/>
                    </a:ext>
                  </a:extLst>
                </p:cNvPr>
                <p:cNvSpPr/>
                <p:nvPr/>
              </p:nvSpPr>
              <p:spPr>
                <a:xfrm>
                  <a:off x="2897904" y="1335548"/>
                  <a:ext cx="12282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3, 4,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D526A69C-4A8E-AE47-AD3E-3C0A59C92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1335548"/>
                  <a:ext cx="12282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1577AA5-67C9-CE44-9881-9F0B246C9BDF}"/>
                    </a:ext>
                  </a:extLst>
                </p:cNvPr>
                <p:cNvSpPr/>
                <p:nvPr/>
              </p:nvSpPr>
              <p:spPr>
                <a:xfrm>
                  <a:off x="2897904" y="1762376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4,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1577AA5-67C9-CE44-9881-9F0B246C9B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1762376"/>
                  <a:ext cx="1228221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E89CC527-D07E-454E-A992-1F28BD89F449}"/>
                    </a:ext>
                  </a:extLst>
                </p:cNvPr>
                <p:cNvSpPr/>
                <p:nvPr/>
              </p:nvSpPr>
              <p:spPr>
                <a:xfrm>
                  <a:off x="2897904" y="2189204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E89CC527-D07E-454E-A992-1F28BD89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2189204"/>
                  <a:ext cx="1228221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>
                  <a:extLst>
                    <a:ext uri="{FF2B5EF4-FFF2-40B4-BE49-F238E27FC236}">
                      <a16:creationId xmlns:a16="http://schemas.microsoft.com/office/drawing/2014/main" id="{AFF5E455-261D-AA49-9E7D-E60A91F23AC2}"/>
                    </a:ext>
                  </a:extLst>
                </p:cNvPr>
                <p:cNvSpPr/>
                <p:nvPr/>
              </p:nvSpPr>
              <p:spPr>
                <a:xfrm>
                  <a:off x="2897904" y="2616032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3, 4}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Прямоугольник 31">
                  <a:extLst>
                    <a:ext uri="{FF2B5EF4-FFF2-40B4-BE49-F238E27FC236}">
                      <a16:creationId xmlns:a16="http://schemas.microsoft.com/office/drawing/2014/main" id="{AFF5E455-261D-AA49-9E7D-E60A91F23A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2616032"/>
                  <a:ext cx="122822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Прямоугольник 36">
                  <a:extLst>
                    <a:ext uri="{FF2B5EF4-FFF2-40B4-BE49-F238E27FC236}">
                      <a16:creationId xmlns:a16="http://schemas.microsoft.com/office/drawing/2014/main" id="{D2FFE1A0-9DF8-4C45-931B-9C40D8273663}"/>
                    </a:ext>
                  </a:extLst>
                </p:cNvPr>
                <p:cNvSpPr/>
                <p:nvPr/>
              </p:nvSpPr>
              <p:spPr>
                <a:xfrm>
                  <a:off x="2897904" y="3042860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4,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Прямоугольник 36">
                  <a:extLst>
                    <a:ext uri="{FF2B5EF4-FFF2-40B4-BE49-F238E27FC236}">
                      <a16:creationId xmlns:a16="http://schemas.microsoft.com/office/drawing/2014/main" id="{D2FFE1A0-9DF8-4C45-931B-9C40D8273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3042860"/>
                  <a:ext cx="1228221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868207C7-4F13-3F47-997B-3DC7E8FFCBEB}"/>
                    </a:ext>
                  </a:extLst>
                </p:cNvPr>
                <p:cNvSpPr/>
                <p:nvPr/>
              </p:nvSpPr>
              <p:spPr>
                <a:xfrm>
                  <a:off x="3269800" y="3469687"/>
                  <a:ext cx="4844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868207C7-4F13-3F47-997B-3DC7E8FFCB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9800" y="3469687"/>
                  <a:ext cx="484428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537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Манна-Уитни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9F5605F1-9CF2-E443-95DD-A4967677BFBD}"/>
                  </a:ext>
                </a:extLst>
              </p:cNvPr>
              <p:cNvSpPr/>
              <p:nvPr/>
            </p:nvSpPr>
            <p:spPr>
              <a:xfrm>
                <a:off x="612000" y="3888000"/>
                <a:ext cx="3506666" cy="583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rgbClr val="373737"/>
                    </a:solidFill>
                  </a:rPr>
                  <a:t>Всего</a:t>
                </a:r>
                <a:r>
                  <a:rPr lang="ru-RU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вариантов</a:t>
                </a: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9F5605F1-9CF2-E443-95DD-A4967677B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888000"/>
                <a:ext cx="3506666" cy="583558"/>
              </a:xfrm>
              <a:prstGeom prst="rect">
                <a:avLst/>
              </a:prstGeom>
              <a:blipFill>
                <a:blip r:embed="rId3"/>
                <a:stretch>
                  <a:fillRect l="-2604" t="-3125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A9E27F-A524-443B-A727-DE97D501A4FD}"/>
              </a:ext>
            </a:extLst>
          </p:cNvPr>
          <p:cNvGrpSpPr/>
          <p:nvPr/>
        </p:nvGrpSpPr>
        <p:grpSpPr>
          <a:xfrm>
            <a:off x="683568" y="908720"/>
            <a:ext cx="1389035" cy="3022632"/>
            <a:chOff x="683568" y="908720"/>
            <a:chExt cx="1389035" cy="302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B1663EBE-6859-DC45-905C-8F9B40285CA0}"/>
                    </a:ext>
                  </a:extLst>
                </p:cNvPr>
                <p:cNvSpPr/>
                <p:nvPr/>
              </p:nvSpPr>
              <p:spPr>
                <a:xfrm>
                  <a:off x="683568" y="908720"/>
                  <a:ext cx="13890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𝑎𝑛𝑘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B1663EBE-6859-DC45-905C-8F9B40285C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908720"/>
                  <a:ext cx="1389035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877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74CFE180-F564-7443-93AC-7FDBE551A5D0}"/>
                    </a:ext>
                  </a:extLst>
                </p:cNvPr>
                <p:cNvSpPr/>
                <p:nvPr/>
              </p:nvSpPr>
              <p:spPr>
                <a:xfrm>
                  <a:off x="905841" y="1335548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2}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74CFE180-F564-7443-93AC-7FDBE551A5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1335548"/>
                  <a:ext cx="94448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8BAF18B4-FA1E-2248-B835-3F2B5DD332D8}"/>
                    </a:ext>
                  </a:extLst>
                </p:cNvPr>
                <p:cNvSpPr/>
                <p:nvPr/>
              </p:nvSpPr>
              <p:spPr>
                <a:xfrm>
                  <a:off x="905841" y="1762376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3}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8BAF18B4-FA1E-2248-B835-3F2B5DD33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1762376"/>
                  <a:ext cx="94448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166E3179-91B7-C149-9F7B-0FD0E2C6DDDF}"/>
                    </a:ext>
                  </a:extLst>
                </p:cNvPr>
                <p:cNvSpPr/>
                <p:nvPr/>
              </p:nvSpPr>
              <p:spPr>
                <a:xfrm>
                  <a:off x="905841" y="2189204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4}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166E3179-91B7-C149-9F7B-0FD0E2C6D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2189204"/>
                  <a:ext cx="944489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98746C6D-BF95-B34F-BFC7-4CD2CA3387D9}"/>
                    </a:ext>
                  </a:extLst>
                </p:cNvPr>
                <p:cNvSpPr/>
                <p:nvPr/>
              </p:nvSpPr>
              <p:spPr>
                <a:xfrm>
                  <a:off x="1135871" y="3469687"/>
                  <a:ext cx="4844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98746C6D-BF95-B34F-BFC7-4CD2CA3387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871" y="3469687"/>
                  <a:ext cx="48442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2F630D64-7660-074C-AE50-D6002D64950B}"/>
                    </a:ext>
                  </a:extLst>
                </p:cNvPr>
                <p:cNvSpPr/>
                <p:nvPr/>
              </p:nvSpPr>
              <p:spPr>
                <a:xfrm>
                  <a:off x="905841" y="2616032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2F630D64-7660-074C-AE50-D6002D649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2616032"/>
                  <a:ext cx="94448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A496C79D-1D8E-4147-8C21-6385912AF485}"/>
                    </a:ext>
                  </a:extLst>
                </p:cNvPr>
                <p:cNvSpPr/>
                <p:nvPr/>
              </p:nvSpPr>
              <p:spPr>
                <a:xfrm>
                  <a:off x="905841" y="3042860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A496C79D-1D8E-4147-8C21-6385912AF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3042860"/>
                  <a:ext cx="944489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B2290E-8C2D-4E06-BC46-9B742CE4CC07}"/>
              </a:ext>
            </a:extLst>
          </p:cNvPr>
          <p:cNvGrpSpPr/>
          <p:nvPr/>
        </p:nvGrpSpPr>
        <p:grpSpPr>
          <a:xfrm>
            <a:off x="2377803" y="908720"/>
            <a:ext cx="1376211" cy="3022632"/>
            <a:chOff x="2823909" y="908720"/>
            <a:chExt cx="1376211" cy="302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B25FF967-C17D-EC4D-8D8E-11D22BB9D952}"/>
                    </a:ext>
                  </a:extLst>
                </p:cNvPr>
                <p:cNvSpPr/>
                <p:nvPr/>
              </p:nvSpPr>
              <p:spPr>
                <a:xfrm>
                  <a:off x="2823909" y="908720"/>
                  <a:ext cx="13762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𝑎𝑛𝑘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B25FF967-C17D-EC4D-8D8E-11D22BB9D9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3909" y="908720"/>
                  <a:ext cx="1376211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885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D526A69C-4A8E-AE47-AD3E-3C0A59C92D76}"/>
                    </a:ext>
                  </a:extLst>
                </p:cNvPr>
                <p:cNvSpPr/>
                <p:nvPr/>
              </p:nvSpPr>
              <p:spPr>
                <a:xfrm>
                  <a:off x="2897904" y="1335548"/>
                  <a:ext cx="12282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3, 4,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D526A69C-4A8E-AE47-AD3E-3C0A59C92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1335548"/>
                  <a:ext cx="1228220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1577AA5-67C9-CE44-9881-9F0B246C9BDF}"/>
                    </a:ext>
                  </a:extLst>
                </p:cNvPr>
                <p:cNvSpPr/>
                <p:nvPr/>
              </p:nvSpPr>
              <p:spPr>
                <a:xfrm>
                  <a:off x="2897904" y="1762376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4,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1577AA5-67C9-CE44-9881-9F0B246C9B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1762376"/>
                  <a:ext cx="1228221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E89CC527-D07E-454E-A992-1F28BD89F449}"/>
                    </a:ext>
                  </a:extLst>
                </p:cNvPr>
                <p:cNvSpPr/>
                <p:nvPr/>
              </p:nvSpPr>
              <p:spPr>
                <a:xfrm>
                  <a:off x="2897904" y="2189204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E89CC527-D07E-454E-A992-1F28BD89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2189204"/>
                  <a:ext cx="122822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>
                  <a:extLst>
                    <a:ext uri="{FF2B5EF4-FFF2-40B4-BE49-F238E27FC236}">
                      <a16:creationId xmlns:a16="http://schemas.microsoft.com/office/drawing/2014/main" id="{AFF5E455-261D-AA49-9E7D-E60A91F23AC2}"/>
                    </a:ext>
                  </a:extLst>
                </p:cNvPr>
                <p:cNvSpPr/>
                <p:nvPr/>
              </p:nvSpPr>
              <p:spPr>
                <a:xfrm>
                  <a:off x="2897904" y="2616032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3, 4}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Прямоугольник 31">
                  <a:extLst>
                    <a:ext uri="{FF2B5EF4-FFF2-40B4-BE49-F238E27FC236}">
                      <a16:creationId xmlns:a16="http://schemas.microsoft.com/office/drawing/2014/main" id="{AFF5E455-261D-AA49-9E7D-E60A91F23A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2616032"/>
                  <a:ext cx="1228221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Прямоугольник 36">
                  <a:extLst>
                    <a:ext uri="{FF2B5EF4-FFF2-40B4-BE49-F238E27FC236}">
                      <a16:creationId xmlns:a16="http://schemas.microsoft.com/office/drawing/2014/main" id="{D2FFE1A0-9DF8-4C45-931B-9C40D8273663}"/>
                    </a:ext>
                  </a:extLst>
                </p:cNvPr>
                <p:cNvSpPr/>
                <p:nvPr/>
              </p:nvSpPr>
              <p:spPr>
                <a:xfrm>
                  <a:off x="2897904" y="3042860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4,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Прямоугольник 36">
                  <a:extLst>
                    <a:ext uri="{FF2B5EF4-FFF2-40B4-BE49-F238E27FC236}">
                      <a16:creationId xmlns:a16="http://schemas.microsoft.com/office/drawing/2014/main" id="{D2FFE1A0-9DF8-4C45-931B-9C40D8273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3042860"/>
                  <a:ext cx="1228221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868207C7-4F13-3F47-997B-3DC7E8FFCBEB}"/>
                    </a:ext>
                  </a:extLst>
                </p:cNvPr>
                <p:cNvSpPr/>
                <p:nvPr/>
              </p:nvSpPr>
              <p:spPr>
                <a:xfrm>
                  <a:off x="3269800" y="3469687"/>
                  <a:ext cx="4844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868207C7-4F13-3F47-997B-3DC7E8FFCB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9800" y="3469687"/>
                  <a:ext cx="484428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6AA1D1-DC4A-0D46-8D9F-CCCD81122E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7815" y="992698"/>
            <a:ext cx="4660065" cy="2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0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Непараметрические критерии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CBFF79-3B65-4D26-A380-9E3CC278B166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488" cy="48828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Проверка гипотезы – способ посчитать расстояние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прошлой неделе мы обсудили параметрические критерии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48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Критерии Манна-Уитни (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двухвыборочный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9F5605F1-9CF2-E443-95DD-A4967677BFBD}"/>
                  </a:ext>
                </a:extLst>
              </p:cNvPr>
              <p:cNvSpPr/>
              <p:nvPr/>
            </p:nvSpPr>
            <p:spPr>
              <a:xfrm>
                <a:off x="612000" y="3888000"/>
                <a:ext cx="3506666" cy="583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rgbClr val="373737"/>
                    </a:solidFill>
                  </a:rPr>
                  <a:t>Всего</a:t>
                </a:r>
                <a:r>
                  <a:rPr lang="ru-RU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вариантов</a:t>
                </a: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9F5605F1-9CF2-E443-95DD-A4967677B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888000"/>
                <a:ext cx="3506666" cy="583558"/>
              </a:xfrm>
              <a:prstGeom prst="rect">
                <a:avLst/>
              </a:prstGeom>
              <a:blipFill>
                <a:blip r:embed="rId3"/>
                <a:stretch>
                  <a:fillRect l="-2604" t="-3125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A9E27F-A524-443B-A727-DE97D501A4FD}"/>
              </a:ext>
            </a:extLst>
          </p:cNvPr>
          <p:cNvGrpSpPr/>
          <p:nvPr/>
        </p:nvGrpSpPr>
        <p:grpSpPr>
          <a:xfrm>
            <a:off x="683568" y="908720"/>
            <a:ext cx="1389035" cy="3022632"/>
            <a:chOff x="683568" y="908720"/>
            <a:chExt cx="1389035" cy="302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B1663EBE-6859-DC45-905C-8F9B40285CA0}"/>
                    </a:ext>
                  </a:extLst>
                </p:cNvPr>
                <p:cNvSpPr/>
                <p:nvPr/>
              </p:nvSpPr>
              <p:spPr>
                <a:xfrm>
                  <a:off x="683568" y="908720"/>
                  <a:ext cx="13890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𝑎𝑛𝑘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B1663EBE-6859-DC45-905C-8F9B40285C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908720"/>
                  <a:ext cx="1389035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877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74CFE180-F564-7443-93AC-7FDBE551A5D0}"/>
                    </a:ext>
                  </a:extLst>
                </p:cNvPr>
                <p:cNvSpPr/>
                <p:nvPr/>
              </p:nvSpPr>
              <p:spPr>
                <a:xfrm>
                  <a:off x="905841" y="1335548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2}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74CFE180-F564-7443-93AC-7FDBE551A5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1335548"/>
                  <a:ext cx="94448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8BAF18B4-FA1E-2248-B835-3F2B5DD332D8}"/>
                    </a:ext>
                  </a:extLst>
                </p:cNvPr>
                <p:cNvSpPr/>
                <p:nvPr/>
              </p:nvSpPr>
              <p:spPr>
                <a:xfrm>
                  <a:off x="905841" y="1762376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3}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8BAF18B4-FA1E-2248-B835-3F2B5DD33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1762376"/>
                  <a:ext cx="94448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166E3179-91B7-C149-9F7B-0FD0E2C6DDDF}"/>
                    </a:ext>
                  </a:extLst>
                </p:cNvPr>
                <p:cNvSpPr/>
                <p:nvPr/>
              </p:nvSpPr>
              <p:spPr>
                <a:xfrm>
                  <a:off x="905841" y="2189204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4}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166E3179-91B7-C149-9F7B-0FD0E2C6D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2189204"/>
                  <a:ext cx="944489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98746C6D-BF95-B34F-BFC7-4CD2CA3387D9}"/>
                    </a:ext>
                  </a:extLst>
                </p:cNvPr>
                <p:cNvSpPr/>
                <p:nvPr/>
              </p:nvSpPr>
              <p:spPr>
                <a:xfrm>
                  <a:off x="1135871" y="3469687"/>
                  <a:ext cx="4844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98746C6D-BF95-B34F-BFC7-4CD2CA3387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871" y="3469687"/>
                  <a:ext cx="48442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2F630D64-7660-074C-AE50-D6002D64950B}"/>
                    </a:ext>
                  </a:extLst>
                </p:cNvPr>
                <p:cNvSpPr/>
                <p:nvPr/>
              </p:nvSpPr>
              <p:spPr>
                <a:xfrm>
                  <a:off x="905841" y="2616032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2F630D64-7660-074C-AE50-D6002D649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2616032"/>
                  <a:ext cx="94448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A496C79D-1D8E-4147-8C21-6385912AF485}"/>
                    </a:ext>
                  </a:extLst>
                </p:cNvPr>
                <p:cNvSpPr/>
                <p:nvPr/>
              </p:nvSpPr>
              <p:spPr>
                <a:xfrm>
                  <a:off x="905841" y="3042860"/>
                  <a:ext cx="9444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A496C79D-1D8E-4147-8C21-6385912AF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41" y="3042860"/>
                  <a:ext cx="944489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935" r="-12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B2290E-8C2D-4E06-BC46-9B742CE4CC07}"/>
              </a:ext>
            </a:extLst>
          </p:cNvPr>
          <p:cNvGrpSpPr/>
          <p:nvPr/>
        </p:nvGrpSpPr>
        <p:grpSpPr>
          <a:xfrm>
            <a:off x="2377803" y="908720"/>
            <a:ext cx="1376211" cy="3022632"/>
            <a:chOff x="2823909" y="908720"/>
            <a:chExt cx="1376211" cy="302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B25FF967-C17D-EC4D-8D8E-11D22BB9D952}"/>
                    </a:ext>
                  </a:extLst>
                </p:cNvPr>
                <p:cNvSpPr/>
                <p:nvPr/>
              </p:nvSpPr>
              <p:spPr>
                <a:xfrm>
                  <a:off x="2823909" y="908720"/>
                  <a:ext cx="13762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𝑎𝑛𝑘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B25FF967-C17D-EC4D-8D8E-11D22BB9D9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3909" y="908720"/>
                  <a:ext cx="1376211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885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D526A69C-4A8E-AE47-AD3E-3C0A59C92D76}"/>
                    </a:ext>
                  </a:extLst>
                </p:cNvPr>
                <p:cNvSpPr/>
                <p:nvPr/>
              </p:nvSpPr>
              <p:spPr>
                <a:xfrm>
                  <a:off x="2897904" y="1335548"/>
                  <a:ext cx="12282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3, 4,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D526A69C-4A8E-AE47-AD3E-3C0A59C92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1335548"/>
                  <a:ext cx="1228220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1577AA5-67C9-CE44-9881-9F0B246C9BDF}"/>
                    </a:ext>
                  </a:extLst>
                </p:cNvPr>
                <p:cNvSpPr/>
                <p:nvPr/>
              </p:nvSpPr>
              <p:spPr>
                <a:xfrm>
                  <a:off x="2897904" y="1762376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4,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1577AA5-67C9-CE44-9881-9F0B246C9B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1762376"/>
                  <a:ext cx="1228221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E89CC527-D07E-454E-A992-1F28BD89F449}"/>
                    </a:ext>
                  </a:extLst>
                </p:cNvPr>
                <p:cNvSpPr/>
                <p:nvPr/>
              </p:nvSpPr>
              <p:spPr>
                <a:xfrm>
                  <a:off x="2897904" y="2189204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E89CC527-D07E-454E-A992-1F28BD89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2189204"/>
                  <a:ext cx="122822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>
                  <a:extLst>
                    <a:ext uri="{FF2B5EF4-FFF2-40B4-BE49-F238E27FC236}">
                      <a16:creationId xmlns:a16="http://schemas.microsoft.com/office/drawing/2014/main" id="{AFF5E455-261D-AA49-9E7D-E60A91F23AC2}"/>
                    </a:ext>
                  </a:extLst>
                </p:cNvPr>
                <p:cNvSpPr/>
                <p:nvPr/>
              </p:nvSpPr>
              <p:spPr>
                <a:xfrm>
                  <a:off x="2897904" y="2616032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3, 4}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Прямоугольник 31">
                  <a:extLst>
                    <a:ext uri="{FF2B5EF4-FFF2-40B4-BE49-F238E27FC236}">
                      <a16:creationId xmlns:a16="http://schemas.microsoft.com/office/drawing/2014/main" id="{AFF5E455-261D-AA49-9E7D-E60A91F23A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2616032"/>
                  <a:ext cx="1228221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Прямоугольник 36">
                  <a:extLst>
                    <a:ext uri="{FF2B5EF4-FFF2-40B4-BE49-F238E27FC236}">
                      <a16:creationId xmlns:a16="http://schemas.microsoft.com/office/drawing/2014/main" id="{D2FFE1A0-9DF8-4C45-931B-9C40D8273663}"/>
                    </a:ext>
                  </a:extLst>
                </p:cNvPr>
                <p:cNvSpPr/>
                <p:nvPr/>
              </p:nvSpPr>
              <p:spPr>
                <a:xfrm>
                  <a:off x="2897904" y="3042860"/>
                  <a:ext cx="1228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4, 5}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Прямоугольник 36">
                  <a:extLst>
                    <a:ext uri="{FF2B5EF4-FFF2-40B4-BE49-F238E27FC236}">
                      <a16:creationId xmlns:a16="http://schemas.microsoft.com/office/drawing/2014/main" id="{D2FFE1A0-9DF8-4C45-931B-9C40D8273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4" y="3042860"/>
                  <a:ext cx="1228221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495" r="-990" b="-1973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868207C7-4F13-3F47-997B-3DC7E8FFCBEB}"/>
                    </a:ext>
                  </a:extLst>
                </p:cNvPr>
                <p:cNvSpPr/>
                <p:nvPr/>
              </p:nvSpPr>
              <p:spPr>
                <a:xfrm>
                  <a:off x="3269800" y="3469687"/>
                  <a:ext cx="4844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868207C7-4F13-3F47-997B-3DC7E8FFCB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9800" y="3469687"/>
                  <a:ext cx="484428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6AA1D1-DC4A-0D46-8D9F-CCCD81122E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7815" y="992698"/>
            <a:ext cx="4660065" cy="2854676"/>
          </a:xfrm>
          <a:prstGeom prst="rect">
            <a:avLst/>
          </a:prstGeom>
        </p:spPr>
      </p:pic>
      <p:sp>
        <p:nvSpPr>
          <p:cNvPr id="44" name="Объект 5">
            <a:extLst>
              <a:ext uri="{FF2B5EF4-FFF2-40B4-BE49-F238E27FC236}">
                <a16:creationId xmlns:a16="http://schemas.microsoft.com/office/drawing/2014/main" id="{2046386C-6008-944C-9BD2-22212F8223B3}"/>
              </a:ext>
            </a:extLst>
          </p:cNvPr>
          <p:cNvSpPr txBox="1">
            <a:spLocks/>
          </p:cNvSpPr>
          <p:nvPr/>
        </p:nvSpPr>
        <p:spPr>
          <a:xfrm>
            <a:off x="612000" y="4608000"/>
            <a:ext cx="7500591" cy="15479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Распределение статистики снова оказывается табличным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Для больших объёмов выборки можно использовать нормальное приближение</a:t>
            </a:r>
          </a:p>
        </p:txBody>
      </p:sp>
    </p:spTree>
    <p:extLst>
      <p:ext uri="{BB962C8B-B14F-4D97-AF65-F5344CB8AC3E}">
        <p14:creationId xmlns:p14="http://schemas.microsoft.com/office/powerpoint/2010/main" val="20158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20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10337" y="620688"/>
            <a:ext cx="7994111" cy="307520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кофе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08323" y="758552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две группы людей принимают препарат перед забегом на сто метров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144EFAC-76A6-460E-A51E-D34C31B0E42D}"/>
              </a:ext>
            </a:extLst>
          </p:cNvPr>
          <p:cNvGrpSpPr/>
          <p:nvPr/>
        </p:nvGrpSpPr>
        <p:grpSpPr>
          <a:xfrm>
            <a:off x="1036514" y="1562900"/>
            <a:ext cx="2254082" cy="461665"/>
            <a:chOff x="1007635" y="1562900"/>
            <a:chExt cx="225408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/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10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BD86EA1F-E2FF-A449-A691-3DC19345890F}"/>
                </a:ext>
              </a:extLst>
            </p:cNvPr>
            <p:cNvSpPr txBox="1">
              <a:spLocks/>
            </p:cNvSpPr>
            <p:nvPr/>
          </p:nvSpPr>
          <p:spPr>
            <a:xfrm>
              <a:off x="1007635" y="1622980"/>
              <a:ext cx="1281099" cy="3397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Кофеин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FDFAC9-FADE-43D6-8145-0E7DA24A1733}"/>
              </a:ext>
            </a:extLst>
          </p:cNvPr>
          <p:cNvGrpSpPr/>
          <p:nvPr/>
        </p:nvGrpSpPr>
        <p:grpSpPr>
          <a:xfrm>
            <a:off x="4673288" y="1567982"/>
            <a:ext cx="2867809" cy="461665"/>
            <a:chOff x="3494539" y="1592384"/>
            <a:chExt cx="286780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/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13, 11, 14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Объект 5">
              <a:extLst>
                <a:ext uri="{FF2B5EF4-FFF2-40B4-BE49-F238E27FC236}">
                  <a16:creationId xmlns:a16="http://schemas.microsoft.com/office/drawing/2014/main" id="{C207A3EE-400D-DA46-8D94-51EE00A14696}"/>
                </a:ext>
              </a:extLst>
            </p:cNvPr>
            <p:cNvSpPr txBox="1">
              <a:spLocks/>
            </p:cNvSpPr>
            <p:nvPr/>
          </p:nvSpPr>
          <p:spPr>
            <a:xfrm>
              <a:off x="3494539" y="1650006"/>
              <a:ext cx="1500732" cy="32692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Плацебо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08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10337" y="620688"/>
            <a:ext cx="7994111" cy="307520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кофе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08323" y="758552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две группы людей принимают препарат перед забегом на сто метров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144EFAC-76A6-460E-A51E-D34C31B0E42D}"/>
              </a:ext>
            </a:extLst>
          </p:cNvPr>
          <p:cNvGrpSpPr/>
          <p:nvPr/>
        </p:nvGrpSpPr>
        <p:grpSpPr>
          <a:xfrm>
            <a:off x="1036514" y="1562900"/>
            <a:ext cx="2254082" cy="461665"/>
            <a:chOff x="1007635" y="1562900"/>
            <a:chExt cx="225408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/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10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BD86EA1F-E2FF-A449-A691-3DC19345890F}"/>
                </a:ext>
              </a:extLst>
            </p:cNvPr>
            <p:cNvSpPr txBox="1">
              <a:spLocks/>
            </p:cNvSpPr>
            <p:nvPr/>
          </p:nvSpPr>
          <p:spPr>
            <a:xfrm>
              <a:off x="1007635" y="1622980"/>
              <a:ext cx="1281099" cy="3397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Кофеин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FDFAC9-FADE-43D6-8145-0E7DA24A1733}"/>
              </a:ext>
            </a:extLst>
          </p:cNvPr>
          <p:cNvGrpSpPr/>
          <p:nvPr/>
        </p:nvGrpSpPr>
        <p:grpSpPr>
          <a:xfrm>
            <a:off x="4673288" y="1567982"/>
            <a:ext cx="2867809" cy="461665"/>
            <a:chOff x="3494539" y="1592384"/>
            <a:chExt cx="286780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/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13, 11, 14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Объект 5">
              <a:extLst>
                <a:ext uri="{FF2B5EF4-FFF2-40B4-BE49-F238E27FC236}">
                  <a16:creationId xmlns:a16="http://schemas.microsoft.com/office/drawing/2014/main" id="{C207A3EE-400D-DA46-8D94-51EE00A14696}"/>
                </a:ext>
              </a:extLst>
            </p:cNvPr>
            <p:cNvSpPr txBox="1">
              <a:spLocks/>
            </p:cNvSpPr>
            <p:nvPr/>
          </p:nvSpPr>
          <p:spPr>
            <a:xfrm>
              <a:off x="3494539" y="1650006"/>
              <a:ext cx="1500732" cy="32692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Плацебо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/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12, 10, 13, 11, 14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45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10337" y="620688"/>
            <a:ext cx="7994111" cy="307520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кофе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08323" y="758552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две группы людей принимают препарат перед забегом на сто метров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144EFAC-76A6-460E-A51E-D34C31B0E42D}"/>
              </a:ext>
            </a:extLst>
          </p:cNvPr>
          <p:cNvGrpSpPr/>
          <p:nvPr/>
        </p:nvGrpSpPr>
        <p:grpSpPr>
          <a:xfrm>
            <a:off x="1036514" y="1562900"/>
            <a:ext cx="2254082" cy="461665"/>
            <a:chOff x="1007635" y="1562900"/>
            <a:chExt cx="225408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/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10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BD86EA1F-E2FF-A449-A691-3DC19345890F}"/>
                </a:ext>
              </a:extLst>
            </p:cNvPr>
            <p:cNvSpPr txBox="1">
              <a:spLocks/>
            </p:cNvSpPr>
            <p:nvPr/>
          </p:nvSpPr>
          <p:spPr>
            <a:xfrm>
              <a:off x="1007635" y="1622980"/>
              <a:ext cx="1281099" cy="3397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Кофеин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FDFAC9-FADE-43D6-8145-0E7DA24A1733}"/>
              </a:ext>
            </a:extLst>
          </p:cNvPr>
          <p:cNvGrpSpPr/>
          <p:nvPr/>
        </p:nvGrpSpPr>
        <p:grpSpPr>
          <a:xfrm>
            <a:off x="4673288" y="1567982"/>
            <a:ext cx="2867809" cy="461665"/>
            <a:chOff x="3494539" y="1592384"/>
            <a:chExt cx="286780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/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13, 11, 14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Объект 5">
              <a:extLst>
                <a:ext uri="{FF2B5EF4-FFF2-40B4-BE49-F238E27FC236}">
                  <a16:creationId xmlns:a16="http://schemas.microsoft.com/office/drawing/2014/main" id="{C207A3EE-400D-DA46-8D94-51EE00A14696}"/>
                </a:ext>
              </a:extLst>
            </p:cNvPr>
            <p:cNvSpPr txBox="1">
              <a:spLocks/>
            </p:cNvSpPr>
            <p:nvPr/>
          </p:nvSpPr>
          <p:spPr>
            <a:xfrm>
              <a:off x="3494539" y="1650006"/>
              <a:ext cx="1500732" cy="32692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Плацебо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835CAAF-9886-4834-81DA-33A767539EAF}"/>
              </a:ext>
            </a:extLst>
          </p:cNvPr>
          <p:cNvGrpSpPr/>
          <p:nvPr/>
        </p:nvGrpSpPr>
        <p:grpSpPr>
          <a:xfrm>
            <a:off x="3493998" y="2559746"/>
            <a:ext cx="2213762" cy="461665"/>
            <a:chOff x="2929446" y="2606858"/>
            <a:chExt cx="22137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0CA3D863-DFD6-E943-81BD-9783AE5246CC}"/>
                    </a:ext>
                  </a:extLst>
                </p:cNvPr>
                <p:cNvSpPr/>
                <p:nvPr/>
              </p:nvSpPr>
              <p:spPr>
                <a:xfrm>
                  <a:off x="3377008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0CA3D863-DFD6-E943-81BD-9783AE5246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008" y="260685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60B89D11-35BA-B241-AB2B-A384AD4B86E7}"/>
                    </a:ext>
                  </a:extLst>
                </p:cNvPr>
                <p:cNvSpPr/>
                <p:nvPr/>
              </p:nvSpPr>
              <p:spPr>
                <a:xfrm>
                  <a:off x="4272132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60B89D11-35BA-B241-AB2B-A384AD4B8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132" y="260685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F2F2CEB-A157-6A43-8182-E514B805700A}"/>
                    </a:ext>
                  </a:extLst>
                </p:cNvPr>
                <p:cNvSpPr/>
                <p:nvPr/>
              </p:nvSpPr>
              <p:spPr>
                <a:xfrm>
                  <a:off x="4719694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F2F2CEB-A157-6A43-8182-E514B80570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694" y="260685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9C88F7B-18A2-904E-A06B-75C469C55EC0}"/>
                    </a:ext>
                  </a:extLst>
                </p:cNvPr>
                <p:cNvSpPr/>
                <p:nvPr/>
              </p:nvSpPr>
              <p:spPr>
                <a:xfrm>
                  <a:off x="3824570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9C88F7B-18A2-904E-A06B-75C469C55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570" y="2606858"/>
                  <a:ext cx="42351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0C9796E-64FE-9944-81E6-9AA54034BFBC}"/>
                    </a:ext>
                  </a:extLst>
                </p:cNvPr>
                <p:cNvSpPr/>
                <p:nvPr/>
              </p:nvSpPr>
              <p:spPr>
                <a:xfrm>
                  <a:off x="2929446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0C9796E-64FE-9944-81E6-9AA54034BF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446" y="2606858"/>
                  <a:ext cx="423514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/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12, 10, 13, 11, 14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2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10337" y="620688"/>
            <a:ext cx="7994111" cy="307520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кофе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08323" y="758552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две группы людей принимают препарат перед забегом на сто метров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144EFAC-76A6-460E-A51E-D34C31B0E42D}"/>
              </a:ext>
            </a:extLst>
          </p:cNvPr>
          <p:cNvGrpSpPr/>
          <p:nvPr/>
        </p:nvGrpSpPr>
        <p:grpSpPr>
          <a:xfrm>
            <a:off x="1036514" y="1562900"/>
            <a:ext cx="2254082" cy="461665"/>
            <a:chOff x="1007635" y="1562900"/>
            <a:chExt cx="225408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/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10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BD86EA1F-E2FF-A449-A691-3DC19345890F}"/>
                </a:ext>
              </a:extLst>
            </p:cNvPr>
            <p:cNvSpPr txBox="1">
              <a:spLocks/>
            </p:cNvSpPr>
            <p:nvPr/>
          </p:nvSpPr>
          <p:spPr>
            <a:xfrm>
              <a:off x="1007635" y="1622980"/>
              <a:ext cx="1281099" cy="3397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Кофеин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FDFAC9-FADE-43D6-8145-0E7DA24A1733}"/>
              </a:ext>
            </a:extLst>
          </p:cNvPr>
          <p:cNvGrpSpPr/>
          <p:nvPr/>
        </p:nvGrpSpPr>
        <p:grpSpPr>
          <a:xfrm>
            <a:off x="4673288" y="1567982"/>
            <a:ext cx="2867809" cy="461665"/>
            <a:chOff x="3494539" y="1592384"/>
            <a:chExt cx="286780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/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13, 11, 14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Объект 5">
              <a:extLst>
                <a:ext uri="{FF2B5EF4-FFF2-40B4-BE49-F238E27FC236}">
                  <a16:creationId xmlns:a16="http://schemas.microsoft.com/office/drawing/2014/main" id="{C207A3EE-400D-DA46-8D94-51EE00A14696}"/>
                </a:ext>
              </a:extLst>
            </p:cNvPr>
            <p:cNvSpPr txBox="1">
              <a:spLocks/>
            </p:cNvSpPr>
            <p:nvPr/>
          </p:nvSpPr>
          <p:spPr>
            <a:xfrm>
              <a:off x="3494539" y="1650006"/>
              <a:ext cx="1500732" cy="32692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Плацебо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835CAAF-9886-4834-81DA-33A767539EAF}"/>
              </a:ext>
            </a:extLst>
          </p:cNvPr>
          <p:cNvGrpSpPr/>
          <p:nvPr/>
        </p:nvGrpSpPr>
        <p:grpSpPr>
          <a:xfrm>
            <a:off x="3493998" y="2559746"/>
            <a:ext cx="2213762" cy="461665"/>
            <a:chOff x="2929446" y="2606858"/>
            <a:chExt cx="22137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0CA3D863-DFD6-E943-81BD-9783AE5246CC}"/>
                    </a:ext>
                  </a:extLst>
                </p:cNvPr>
                <p:cNvSpPr/>
                <p:nvPr/>
              </p:nvSpPr>
              <p:spPr>
                <a:xfrm>
                  <a:off x="3377008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0CA3D863-DFD6-E943-81BD-9783AE5246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008" y="260685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60B89D11-35BA-B241-AB2B-A384AD4B86E7}"/>
                    </a:ext>
                  </a:extLst>
                </p:cNvPr>
                <p:cNvSpPr/>
                <p:nvPr/>
              </p:nvSpPr>
              <p:spPr>
                <a:xfrm>
                  <a:off x="4272132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60B89D11-35BA-B241-AB2B-A384AD4B8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132" y="260685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F2F2CEB-A157-6A43-8182-E514B805700A}"/>
                    </a:ext>
                  </a:extLst>
                </p:cNvPr>
                <p:cNvSpPr/>
                <p:nvPr/>
              </p:nvSpPr>
              <p:spPr>
                <a:xfrm>
                  <a:off x="4719694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F2F2CEB-A157-6A43-8182-E514B80570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694" y="260685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9C88F7B-18A2-904E-A06B-75C469C55EC0}"/>
                    </a:ext>
                  </a:extLst>
                </p:cNvPr>
                <p:cNvSpPr/>
                <p:nvPr/>
              </p:nvSpPr>
              <p:spPr>
                <a:xfrm>
                  <a:off x="3824570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9C88F7B-18A2-904E-A06B-75C469C55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570" y="2606858"/>
                  <a:ext cx="42351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0C9796E-64FE-9944-81E6-9AA54034BFBC}"/>
                    </a:ext>
                  </a:extLst>
                </p:cNvPr>
                <p:cNvSpPr/>
                <p:nvPr/>
              </p:nvSpPr>
              <p:spPr>
                <a:xfrm>
                  <a:off x="2929446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0C9796E-64FE-9944-81E6-9AA54034BF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446" y="2606858"/>
                  <a:ext cx="423514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FB351BC-C852-6842-B92A-95AA3235C7E1}"/>
                  </a:ext>
                </a:extLst>
              </p:cNvPr>
              <p:cNvSpPr/>
              <p:nvPr/>
            </p:nvSpPr>
            <p:spPr>
              <a:xfrm>
                <a:off x="1677063" y="3021411"/>
                <a:ext cx="2728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=5+1=6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FB351BC-C852-6842-B92A-95AA3235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063" y="3021411"/>
                <a:ext cx="2728824" cy="461665"/>
              </a:xfrm>
              <a:prstGeom prst="rect">
                <a:avLst/>
              </a:prstGeom>
              <a:blipFill>
                <a:blip r:embed="rId10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00F4722-C191-BD4F-B662-77A511E7025D}"/>
                  </a:ext>
                </a:extLst>
              </p:cNvPr>
              <p:cNvSpPr/>
              <p:nvPr/>
            </p:nvSpPr>
            <p:spPr>
              <a:xfrm>
                <a:off x="4795873" y="3003679"/>
                <a:ext cx="2528706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кр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00F4722-C191-BD4F-B662-77A511E7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73" y="3003679"/>
                <a:ext cx="2528706" cy="494815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1300CD-C75E-8F4C-A724-85BDEB9ED954}"/>
                  </a:ext>
                </a:extLst>
              </p:cNvPr>
              <p:cNvSpPr txBox="1"/>
              <p:nvPr/>
            </p:nvSpPr>
            <p:spPr>
              <a:xfrm>
                <a:off x="1825028" y="4165814"/>
                <a:ext cx="5564728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1300CD-C75E-8F4C-A724-85BDEB9E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028" y="4165814"/>
                <a:ext cx="5564728" cy="10082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/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12, 10, 13, 11, 14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2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10337" y="620688"/>
            <a:ext cx="7994111" cy="307520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кофе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08323" y="758552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две группы людей принимают препарат перед забегом на сто метров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144EFAC-76A6-460E-A51E-D34C31B0E42D}"/>
              </a:ext>
            </a:extLst>
          </p:cNvPr>
          <p:cNvGrpSpPr/>
          <p:nvPr/>
        </p:nvGrpSpPr>
        <p:grpSpPr>
          <a:xfrm>
            <a:off x="1036514" y="1562900"/>
            <a:ext cx="2254082" cy="461665"/>
            <a:chOff x="1007635" y="1562900"/>
            <a:chExt cx="225408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/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10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BD86EA1F-E2FF-A449-A691-3DC19345890F}"/>
                </a:ext>
              </a:extLst>
            </p:cNvPr>
            <p:cNvSpPr txBox="1">
              <a:spLocks/>
            </p:cNvSpPr>
            <p:nvPr/>
          </p:nvSpPr>
          <p:spPr>
            <a:xfrm>
              <a:off x="1007635" y="1622980"/>
              <a:ext cx="1281099" cy="3397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Кофеин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FDFAC9-FADE-43D6-8145-0E7DA24A1733}"/>
              </a:ext>
            </a:extLst>
          </p:cNvPr>
          <p:cNvGrpSpPr/>
          <p:nvPr/>
        </p:nvGrpSpPr>
        <p:grpSpPr>
          <a:xfrm>
            <a:off x="4673288" y="1567982"/>
            <a:ext cx="2867809" cy="461665"/>
            <a:chOff x="3494539" y="1592384"/>
            <a:chExt cx="286780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/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13, 11, 14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Объект 5">
              <a:extLst>
                <a:ext uri="{FF2B5EF4-FFF2-40B4-BE49-F238E27FC236}">
                  <a16:creationId xmlns:a16="http://schemas.microsoft.com/office/drawing/2014/main" id="{C207A3EE-400D-DA46-8D94-51EE00A14696}"/>
                </a:ext>
              </a:extLst>
            </p:cNvPr>
            <p:cNvSpPr txBox="1">
              <a:spLocks/>
            </p:cNvSpPr>
            <p:nvPr/>
          </p:nvSpPr>
          <p:spPr>
            <a:xfrm>
              <a:off x="3494539" y="1650006"/>
              <a:ext cx="1500732" cy="32692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Плацебо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835CAAF-9886-4834-81DA-33A767539EAF}"/>
              </a:ext>
            </a:extLst>
          </p:cNvPr>
          <p:cNvGrpSpPr/>
          <p:nvPr/>
        </p:nvGrpSpPr>
        <p:grpSpPr>
          <a:xfrm>
            <a:off x="3493998" y="2559746"/>
            <a:ext cx="2213762" cy="461665"/>
            <a:chOff x="2929446" y="2606858"/>
            <a:chExt cx="22137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0CA3D863-DFD6-E943-81BD-9783AE5246CC}"/>
                    </a:ext>
                  </a:extLst>
                </p:cNvPr>
                <p:cNvSpPr/>
                <p:nvPr/>
              </p:nvSpPr>
              <p:spPr>
                <a:xfrm>
                  <a:off x="3377008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0CA3D863-DFD6-E943-81BD-9783AE5246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008" y="260685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60B89D11-35BA-B241-AB2B-A384AD4B86E7}"/>
                    </a:ext>
                  </a:extLst>
                </p:cNvPr>
                <p:cNvSpPr/>
                <p:nvPr/>
              </p:nvSpPr>
              <p:spPr>
                <a:xfrm>
                  <a:off x="4272132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60B89D11-35BA-B241-AB2B-A384AD4B8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132" y="260685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F2F2CEB-A157-6A43-8182-E514B805700A}"/>
                    </a:ext>
                  </a:extLst>
                </p:cNvPr>
                <p:cNvSpPr/>
                <p:nvPr/>
              </p:nvSpPr>
              <p:spPr>
                <a:xfrm>
                  <a:off x="4719694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F2F2CEB-A157-6A43-8182-E514B80570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694" y="260685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9C88F7B-18A2-904E-A06B-75C469C55EC0}"/>
                    </a:ext>
                  </a:extLst>
                </p:cNvPr>
                <p:cNvSpPr/>
                <p:nvPr/>
              </p:nvSpPr>
              <p:spPr>
                <a:xfrm>
                  <a:off x="3824570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9C88F7B-18A2-904E-A06B-75C469C55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570" y="2606858"/>
                  <a:ext cx="42351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0C9796E-64FE-9944-81E6-9AA54034BFBC}"/>
                    </a:ext>
                  </a:extLst>
                </p:cNvPr>
                <p:cNvSpPr/>
                <p:nvPr/>
              </p:nvSpPr>
              <p:spPr>
                <a:xfrm>
                  <a:off x="2929446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0C9796E-64FE-9944-81E6-9AA54034BF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446" y="2606858"/>
                  <a:ext cx="423514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FB351BC-C852-6842-B92A-95AA3235C7E1}"/>
                  </a:ext>
                </a:extLst>
              </p:cNvPr>
              <p:cNvSpPr/>
              <p:nvPr/>
            </p:nvSpPr>
            <p:spPr>
              <a:xfrm>
                <a:off x="1677063" y="3021411"/>
                <a:ext cx="2728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=5+1=6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FB351BC-C852-6842-B92A-95AA3235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063" y="3021411"/>
                <a:ext cx="2728824" cy="461665"/>
              </a:xfrm>
              <a:prstGeom prst="rect">
                <a:avLst/>
              </a:prstGeom>
              <a:blipFill>
                <a:blip r:embed="rId10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00F4722-C191-BD4F-B662-77A511E7025D}"/>
                  </a:ext>
                </a:extLst>
              </p:cNvPr>
              <p:cNvSpPr/>
              <p:nvPr/>
            </p:nvSpPr>
            <p:spPr>
              <a:xfrm>
                <a:off x="4795873" y="3003679"/>
                <a:ext cx="2528706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кр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00F4722-C191-BD4F-B662-77A511E7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73" y="3003679"/>
                <a:ext cx="2528706" cy="494815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/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12, 10, 13, 11, 14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0C3B0E2-0195-47F0-9B89-D2B5134351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1409" y="3863877"/>
            <a:ext cx="3920747" cy="24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6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B845C10-1E89-C34E-BC2E-5F5842B3B4BD}"/>
              </a:ext>
            </a:extLst>
          </p:cNvPr>
          <p:cNvSpPr/>
          <p:nvPr/>
        </p:nvSpPr>
        <p:spPr>
          <a:xfrm>
            <a:off x="610337" y="620688"/>
            <a:ext cx="7994111" cy="307520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850364"/>
            <a:ext cx="7596125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Задача про кофе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3E52-1BA3-D94F-A73E-AEC667A9C028}"/>
              </a:ext>
            </a:extLst>
          </p:cNvPr>
          <p:cNvSpPr txBox="1">
            <a:spLocks/>
          </p:cNvSpPr>
          <p:nvPr/>
        </p:nvSpPr>
        <p:spPr>
          <a:xfrm>
            <a:off x="1008323" y="758552"/>
            <a:ext cx="7737691" cy="804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две группы людей принимают препарат перед забегом на сто метров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144EFAC-76A6-460E-A51E-D34C31B0E42D}"/>
              </a:ext>
            </a:extLst>
          </p:cNvPr>
          <p:cNvGrpSpPr/>
          <p:nvPr/>
        </p:nvGrpSpPr>
        <p:grpSpPr>
          <a:xfrm>
            <a:off x="1036514" y="1562900"/>
            <a:ext cx="2254082" cy="461665"/>
            <a:chOff x="1007635" y="1562900"/>
            <a:chExt cx="225408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/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10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9139164D-B93A-1747-ACB1-8FD00CA6A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635" y="1562900"/>
                  <a:ext cx="10470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BD86EA1F-E2FF-A449-A691-3DC19345890F}"/>
                </a:ext>
              </a:extLst>
            </p:cNvPr>
            <p:cNvSpPr txBox="1">
              <a:spLocks/>
            </p:cNvSpPr>
            <p:nvPr/>
          </p:nvSpPr>
          <p:spPr>
            <a:xfrm>
              <a:off x="1007635" y="1622980"/>
              <a:ext cx="1281099" cy="3397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Кофеин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FDFAC9-FADE-43D6-8145-0E7DA24A1733}"/>
              </a:ext>
            </a:extLst>
          </p:cNvPr>
          <p:cNvGrpSpPr/>
          <p:nvPr/>
        </p:nvGrpSpPr>
        <p:grpSpPr>
          <a:xfrm>
            <a:off x="4673288" y="1567982"/>
            <a:ext cx="2867809" cy="461665"/>
            <a:chOff x="3494539" y="1592384"/>
            <a:chExt cx="286780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/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13, 11, 14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F5CB809C-4FEE-C040-BA7B-E6276DAF1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6" y="1592384"/>
                  <a:ext cx="150073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Объект 5">
              <a:extLst>
                <a:ext uri="{FF2B5EF4-FFF2-40B4-BE49-F238E27FC236}">
                  <a16:creationId xmlns:a16="http://schemas.microsoft.com/office/drawing/2014/main" id="{C207A3EE-400D-DA46-8D94-51EE00A14696}"/>
                </a:ext>
              </a:extLst>
            </p:cNvPr>
            <p:cNvSpPr txBox="1">
              <a:spLocks/>
            </p:cNvSpPr>
            <p:nvPr/>
          </p:nvSpPr>
          <p:spPr>
            <a:xfrm>
              <a:off x="3494539" y="1650006"/>
              <a:ext cx="1500732" cy="32692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Плацебо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endParaRPr lang="ru-RU" sz="2400" dirty="0">
                <a:solidFill>
                  <a:srgbClr val="28516A"/>
                </a:solidFill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835CAAF-9886-4834-81DA-33A767539EAF}"/>
              </a:ext>
            </a:extLst>
          </p:cNvPr>
          <p:cNvGrpSpPr/>
          <p:nvPr/>
        </p:nvGrpSpPr>
        <p:grpSpPr>
          <a:xfrm>
            <a:off x="3493998" y="2559746"/>
            <a:ext cx="2213762" cy="461665"/>
            <a:chOff x="2929446" y="2606858"/>
            <a:chExt cx="2213762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0CA3D863-DFD6-E943-81BD-9783AE5246CC}"/>
                    </a:ext>
                  </a:extLst>
                </p:cNvPr>
                <p:cNvSpPr/>
                <p:nvPr/>
              </p:nvSpPr>
              <p:spPr>
                <a:xfrm>
                  <a:off x="3377008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0CA3D863-DFD6-E943-81BD-9783AE5246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008" y="2606858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60B89D11-35BA-B241-AB2B-A384AD4B86E7}"/>
                    </a:ext>
                  </a:extLst>
                </p:cNvPr>
                <p:cNvSpPr/>
                <p:nvPr/>
              </p:nvSpPr>
              <p:spPr>
                <a:xfrm>
                  <a:off x="4272132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60B89D11-35BA-B241-AB2B-A384AD4B8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132" y="2606858"/>
                  <a:ext cx="4235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F2F2CEB-A157-6A43-8182-E514B805700A}"/>
                    </a:ext>
                  </a:extLst>
                </p:cNvPr>
                <p:cNvSpPr/>
                <p:nvPr/>
              </p:nvSpPr>
              <p:spPr>
                <a:xfrm>
                  <a:off x="4719694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3F2F2CEB-A157-6A43-8182-E514B80570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694" y="2606858"/>
                  <a:ext cx="4235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9C88F7B-18A2-904E-A06B-75C469C55EC0}"/>
                    </a:ext>
                  </a:extLst>
                </p:cNvPr>
                <p:cNvSpPr/>
                <p:nvPr/>
              </p:nvSpPr>
              <p:spPr>
                <a:xfrm>
                  <a:off x="3824570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29C88F7B-18A2-904E-A06B-75C469C55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570" y="2606858"/>
                  <a:ext cx="42351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0C9796E-64FE-9944-81E6-9AA54034BFBC}"/>
                    </a:ext>
                  </a:extLst>
                </p:cNvPr>
                <p:cNvSpPr/>
                <p:nvPr/>
              </p:nvSpPr>
              <p:spPr>
                <a:xfrm>
                  <a:off x="2929446" y="2606858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0C9796E-64FE-9944-81E6-9AA54034BF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446" y="2606858"/>
                  <a:ext cx="423514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FB351BC-C852-6842-B92A-95AA3235C7E1}"/>
                  </a:ext>
                </a:extLst>
              </p:cNvPr>
              <p:cNvSpPr/>
              <p:nvPr/>
            </p:nvSpPr>
            <p:spPr>
              <a:xfrm>
                <a:off x="1677063" y="3021411"/>
                <a:ext cx="2728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набл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=5+1=6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FB351BC-C852-6842-B92A-95AA3235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063" y="3021411"/>
                <a:ext cx="2728824" cy="461665"/>
              </a:xfrm>
              <a:prstGeom prst="rect">
                <a:avLst/>
              </a:prstGeom>
              <a:blipFill>
                <a:blip r:embed="rId10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00F4722-C191-BD4F-B662-77A511E7025D}"/>
                  </a:ext>
                </a:extLst>
              </p:cNvPr>
              <p:cNvSpPr/>
              <p:nvPr/>
            </p:nvSpPr>
            <p:spPr>
              <a:xfrm>
                <a:off x="4795873" y="3003679"/>
                <a:ext cx="2528706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кр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00F4722-C191-BD4F-B662-77A511E7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73" y="3003679"/>
                <a:ext cx="2528706" cy="494815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/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12, 10, 13, 11, 14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3D9C322-3245-8D42-9683-12F738D15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048" y="2153543"/>
                <a:ext cx="240803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1634B08-775E-4FEF-8373-5559C89D242F}"/>
              </a:ext>
            </a:extLst>
          </p:cNvPr>
          <p:cNvGrpSpPr/>
          <p:nvPr/>
        </p:nvGrpSpPr>
        <p:grpSpPr>
          <a:xfrm>
            <a:off x="374532" y="4470958"/>
            <a:ext cx="3778785" cy="1144075"/>
            <a:chOff x="610337" y="4462072"/>
            <a:chExt cx="3778785" cy="1144075"/>
          </a:xfrm>
        </p:grpSpPr>
        <p:sp>
          <p:nvSpPr>
            <p:cNvPr id="63" name="Объект 5">
              <a:extLst>
                <a:ext uri="{FF2B5EF4-FFF2-40B4-BE49-F238E27FC236}">
                  <a16:creationId xmlns:a16="http://schemas.microsoft.com/office/drawing/2014/main" id="{D835957D-70BE-BD4E-AF63-63FA82F05EA4}"/>
                </a:ext>
              </a:extLst>
            </p:cNvPr>
            <p:cNvSpPr txBox="1">
              <a:spLocks/>
            </p:cNvSpPr>
            <p:nvPr/>
          </p:nvSpPr>
          <p:spPr>
            <a:xfrm>
              <a:off x="1521122" y="4541784"/>
              <a:ext cx="2868000" cy="106436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Гипотеза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что влияния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нет </a:t>
              </a:r>
              <a:r>
                <a:rPr lang="ru-RU" sz="2400" b="1" dirty="0">
                  <a:solidFill>
                    <a:srgbClr val="28516A"/>
                  </a:solidFill>
                </a:rPr>
                <a:t>не отвергается</a:t>
              </a:r>
            </a:p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endParaRPr lang="ru-RU" sz="2400" b="1" dirty="0"/>
            </a:p>
          </p:txBody>
        </p:sp>
        <p:pic>
          <p:nvPicPr>
            <p:cNvPr id="64" name="Рисунок 63" descr="флажок установлен">
              <a:extLst>
                <a:ext uri="{FF2B5EF4-FFF2-40B4-BE49-F238E27FC236}">
                  <a16:creationId xmlns:a16="http://schemas.microsoft.com/office/drawing/2014/main" id="{27170B81-C838-5C45-8600-B772157E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0337" y="4462072"/>
              <a:ext cx="914400" cy="914400"/>
            </a:xfrm>
            <a:prstGeom prst="rect">
              <a:avLst/>
            </a:prstGeom>
          </p:spPr>
        </p:pic>
      </p:grp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53415F27-B67F-8B44-B39E-3A5B6EB0D9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1409" y="3863877"/>
            <a:ext cx="3920747" cy="24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5D4FC592-B009-904E-A657-E95567184A9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208472" cy="3425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Ранговые критерии превращают выборку в ранги наблюдений и позволяют сохранить больше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303542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5D4FC592-B009-904E-A657-E95567184A9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456" cy="3425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Ранговые критерии превращают выборку в ранги наблюдений и позволяют сохранить больше информации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сохранить информацию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приходится делать дополнительные предположения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08268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83568" y="850364"/>
            <a:ext cx="7452109" cy="501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5D4FC592-B009-904E-A657-E95567184A9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208472" cy="3425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Ранговые критерии превращают выборку в ранги наблюдений и позволяют сохранить больше информации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сохранить информацию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приходится делать дополнительные предположения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Предположений о законе распределения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по-прежнему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не требуется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4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Непараметрические критерии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01DB23-4444-4387-82A0-1F5B2FA3C0F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488" cy="48828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Проверка гипотезы – способ посчитать расстояние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прошлой неделе мы обсудили параметрические критерии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Мы предполагали вид распределения и получали критерий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0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432048" y="144017"/>
            <a:ext cx="8604448" cy="623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 err="1">
                <a:solidFill>
                  <a:srgbClr val="28516A"/>
                </a:solidFill>
              </a:rPr>
              <a:t>Бутстрап</a:t>
            </a:r>
            <a:endParaRPr lang="ru-RU" altLang="ru-RU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45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92447" cy="4299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Не для всех описательных статистик можно найти распределение в аналитическом виде (медиана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эксцесс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 err="1">
                <a:solidFill>
                  <a:srgbClr val="373737"/>
                </a:solidFill>
              </a:rPr>
              <a:t>куртосис</a:t>
            </a:r>
            <a:r>
              <a:rPr lang="ru-RU" sz="2400" dirty="0">
                <a:solidFill>
                  <a:srgbClr val="373737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92447" cy="4299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Не для всех описательных статистик можно найти распределение в аналитическом виде (медиана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эксцесс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 err="1">
                <a:solidFill>
                  <a:srgbClr val="373737"/>
                </a:solidFill>
              </a:rPr>
              <a:t>куртосис</a:t>
            </a:r>
            <a:r>
              <a:rPr lang="ru-RU" sz="2400" dirty="0">
                <a:solidFill>
                  <a:srgbClr val="373737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Бутстрап</a:t>
            </a:r>
            <a:r>
              <a:rPr lang="ru-RU" sz="2400" dirty="0">
                <a:solidFill>
                  <a:srgbClr val="373737"/>
                </a:solidFill>
              </a:rPr>
              <a:t> помогает решить эту проблему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81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912EBB-467D-48FE-8CE7-6413566DD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26616"/>
            <a:ext cx="3123809" cy="2609524"/>
          </a:xfrm>
          <a:prstGeom prst="rect">
            <a:avLst/>
          </a:prstGeom>
        </p:spPr>
      </p:pic>
      <p:sp>
        <p:nvSpPr>
          <p:cNvPr id="9" name="Объект 5">
            <a:extLst>
              <a:ext uri="{FF2B5EF4-FFF2-40B4-BE49-F238E27FC236}">
                <a16:creationId xmlns:a16="http://schemas.microsoft.com/office/drawing/2014/main" id="{60BE00A1-CDF1-4372-BD3F-7D4452274788}"/>
              </a:ext>
            </a:extLst>
          </p:cNvPr>
          <p:cNvSpPr txBox="1">
            <a:spLocks/>
          </p:cNvSpPr>
          <p:nvPr/>
        </p:nvSpPr>
        <p:spPr>
          <a:xfrm>
            <a:off x="612001" y="720000"/>
            <a:ext cx="5760199" cy="3069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</a:rPr>
              <a:t>“bootstrap” </a:t>
            </a:r>
            <a:r>
              <a:rPr lang="ru-RU" sz="2400" dirty="0">
                <a:solidFill>
                  <a:srgbClr val="373737"/>
                </a:solidFill>
              </a:rPr>
              <a:t>– кожаные петельки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задниках Ботинок</a:t>
            </a:r>
          </a:p>
        </p:txBody>
      </p:sp>
    </p:spTree>
    <p:extLst>
      <p:ext uri="{BB962C8B-B14F-4D97-AF65-F5344CB8AC3E}">
        <p14:creationId xmlns:p14="http://schemas.microsoft.com/office/powerpoint/2010/main" val="306510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1" y="720000"/>
            <a:ext cx="5760199" cy="3069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</a:rPr>
              <a:t>“bootstrap” </a:t>
            </a:r>
            <a:r>
              <a:rPr lang="ru-RU" sz="2400" dirty="0">
                <a:solidFill>
                  <a:srgbClr val="373737"/>
                </a:solidFill>
              </a:rPr>
              <a:t>– кожаные петельки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задниках Ботинок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</a:rPr>
              <a:t> “lift himself by his bootstraps”</a:t>
            </a:r>
            <a:r>
              <a:rPr lang="en-US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5C5B5C"/>
                </a:solidFill>
              </a:rPr>
              <a:t>- </a:t>
            </a: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вытащить себя из болота за задники ботинок</a:t>
            </a:r>
            <a:r>
              <a:rPr lang="en-US" sz="2400" dirty="0">
                <a:solidFill>
                  <a:srgbClr val="373737"/>
                </a:solidFill>
              </a:rPr>
              <a:t>”, “</a:t>
            </a:r>
            <a:r>
              <a:rPr lang="ru-RU" sz="2400" dirty="0">
                <a:solidFill>
                  <a:srgbClr val="373737"/>
                </a:solidFill>
              </a:rPr>
              <a:t>выбиться в люди благодаря собственным усилиям</a:t>
            </a:r>
            <a:r>
              <a:rPr lang="en-US" sz="2400" dirty="0">
                <a:solidFill>
                  <a:srgbClr val="373737"/>
                </a:solidFill>
              </a:rPr>
              <a:t>” </a:t>
            </a: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09378B-E790-BF4E-8E18-2EF2F665D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356992"/>
            <a:ext cx="3888432" cy="2115307"/>
          </a:xfrm>
          <a:prstGeom prst="rect">
            <a:avLst/>
          </a:prstGeom>
        </p:spPr>
      </p:pic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8697B375-196D-40E8-8E34-0AC3F7831135}"/>
              </a:ext>
            </a:extLst>
          </p:cNvPr>
          <p:cNvSpPr txBox="1"/>
          <p:nvPr/>
        </p:nvSpPr>
        <p:spPr>
          <a:xfrm>
            <a:off x="516360" y="6152579"/>
            <a:ext cx="7704856" cy="169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 marL="0" indent="0">
              <a:buNone/>
            </a:pPr>
            <a:r>
              <a:rPr lang="en" sz="1100" i="0" dirty="0" err="1">
                <a:solidFill>
                  <a:schemeClr val="bg1">
                    <a:lumMod val="75000"/>
                  </a:schemeClr>
                </a:solidFill>
              </a:rPr>
              <a:t>delovoymir.biz</a:t>
            </a:r>
            <a:endParaRPr lang="ru-RU" sz="1100" i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74EA8A-77C1-4E32-9BFC-28C8F7F9C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26616"/>
            <a:ext cx="3123809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A3FA119E-C272-E342-B029-FB0F513292E7}"/>
              </a:ext>
            </a:extLst>
          </p:cNvPr>
          <p:cNvSpPr txBox="1">
            <a:spLocks/>
          </p:cNvSpPr>
          <p:nvPr/>
        </p:nvSpPr>
        <p:spPr>
          <a:xfrm>
            <a:off x="5102217" y="3356991"/>
            <a:ext cx="3719038" cy="21153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Предложен в 1977 году </a:t>
            </a:r>
            <a:r>
              <a:rPr lang="ru-RU" sz="2400" strike="sngStrike" dirty="0">
                <a:solidFill>
                  <a:srgbClr val="373737"/>
                </a:solidFill>
              </a:rPr>
              <a:t>бароном Мюнхгаузеном </a:t>
            </a:r>
            <a:r>
              <a:rPr lang="ru-RU" sz="2400" dirty="0">
                <a:solidFill>
                  <a:srgbClr val="373737"/>
                </a:solidFill>
              </a:rPr>
              <a:t>Б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Эфроном из </a:t>
            </a:r>
            <a:r>
              <a:rPr lang="ru-RU" sz="2400" dirty="0" err="1">
                <a:solidFill>
                  <a:srgbClr val="373737"/>
                </a:solidFill>
              </a:rPr>
              <a:t>Стенфорда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b="1" dirty="0">
              <a:solidFill>
                <a:srgbClr val="5C5B5C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725F15-46F8-4B3F-B191-580FCDA8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26616"/>
            <a:ext cx="3123809" cy="2609524"/>
          </a:xfrm>
          <a:prstGeom prst="rect">
            <a:avLst/>
          </a:prstGeom>
        </p:spPr>
      </p:pic>
      <p:sp>
        <p:nvSpPr>
          <p:cNvPr id="13" name="Объект 5">
            <a:extLst>
              <a:ext uri="{FF2B5EF4-FFF2-40B4-BE49-F238E27FC236}">
                <a16:creationId xmlns:a16="http://schemas.microsoft.com/office/drawing/2014/main" id="{BF6E99F8-D2EB-42FB-B655-E4DE30EAB9E0}"/>
              </a:ext>
            </a:extLst>
          </p:cNvPr>
          <p:cNvSpPr txBox="1">
            <a:spLocks/>
          </p:cNvSpPr>
          <p:nvPr/>
        </p:nvSpPr>
        <p:spPr>
          <a:xfrm>
            <a:off x="612001" y="720000"/>
            <a:ext cx="5760199" cy="3069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</a:rPr>
              <a:t>“bootstrap” </a:t>
            </a:r>
            <a:r>
              <a:rPr lang="ru-RU" sz="2400" dirty="0">
                <a:solidFill>
                  <a:srgbClr val="373737"/>
                </a:solidFill>
              </a:rPr>
              <a:t>– кожаные петельки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задниках Ботинок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5C5B5C"/>
                </a:solidFill>
              </a:rPr>
              <a:t> </a:t>
            </a:r>
            <a:r>
              <a:rPr lang="en-US" sz="2400" b="1" dirty="0">
                <a:solidFill>
                  <a:srgbClr val="28516A"/>
                </a:solidFill>
              </a:rPr>
              <a:t>“lift himself by his bootstraps” </a:t>
            </a:r>
            <a:r>
              <a:rPr lang="en-US" sz="2400" dirty="0">
                <a:solidFill>
                  <a:srgbClr val="373737"/>
                </a:solidFill>
              </a:rPr>
              <a:t>- “</a:t>
            </a:r>
            <a:r>
              <a:rPr lang="ru-RU" sz="2400" dirty="0">
                <a:solidFill>
                  <a:srgbClr val="373737"/>
                </a:solidFill>
              </a:rPr>
              <a:t>вытащить себя из болота за задники ботинок</a:t>
            </a:r>
            <a:r>
              <a:rPr lang="en-US" sz="2400" dirty="0">
                <a:solidFill>
                  <a:srgbClr val="373737"/>
                </a:solidFill>
              </a:rPr>
              <a:t>”, “</a:t>
            </a:r>
            <a:r>
              <a:rPr lang="ru-RU" sz="2400" dirty="0">
                <a:solidFill>
                  <a:srgbClr val="373737"/>
                </a:solidFill>
              </a:rPr>
              <a:t>выбиться в люди благодаря собственным усилиям</a:t>
            </a:r>
            <a:r>
              <a:rPr lang="en-US" sz="2400" dirty="0">
                <a:solidFill>
                  <a:srgbClr val="373737"/>
                </a:solidFill>
              </a:rPr>
              <a:t>” </a:t>
            </a: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84D50C0-81B7-415A-8BAA-75B238257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3356992"/>
            <a:ext cx="3888432" cy="2115307"/>
          </a:xfrm>
          <a:prstGeom prst="rect">
            <a:avLst/>
          </a:prstGeom>
        </p:spPr>
      </p:pic>
      <p:sp>
        <p:nvSpPr>
          <p:cNvPr id="9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F4DAAC6-30F6-B942-8F0C-2D31F9252DAC}"/>
              </a:ext>
            </a:extLst>
          </p:cNvPr>
          <p:cNvSpPr txBox="1"/>
          <p:nvPr/>
        </p:nvSpPr>
        <p:spPr>
          <a:xfrm>
            <a:off x="516360" y="6152579"/>
            <a:ext cx="7704856" cy="169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 marL="0" indent="0">
              <a:buNone/>
            </a:pPr>
            <a:r>
              <a:rPr lang="en" sz="1100" i="0" dirty="0" err="1">
                <a:solidFill>
                  <a:schemeClr val="bg1">
                    <a:lumMod val="75000"/>
                  </a:schemeClr>
                </a:solidFill>
              </a:rPr>
              <a:t>delovoymir.biz</a:t>
            </a:r>
            <a:endParaRPr lang="ru-RU" sz="1100" i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92447" cy="4299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Идея метода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имеющаяся выборка – это единственная информация об истинном распределении данных</a:t>
            </a:r>
            <a:r>
              <a:rPr lang="en-US" sz="2400" dirty="0">
                <a:solidFill>
                  <a:srgbClr val="373737"/>
                </a:solidFill>
              </a:rPr>
              <a:t> 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92447" cy="4299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Идея метода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имеющаяся выборка – это единственная информация об истинном распределении данных</a:t>
            </a:r>
            <a:r>
              <a:rPr lang="en-US" sz="2400" dirty="0">
                <a:solidFill>
                  <a:srgbClr val="373737"/>
                </a:solidFill>
              </a:rPr>
              <a:t>  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Давайте приблизим истинное распределение эмпирическим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есть </a:t>
            </a: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сами себя вытащим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74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Бутстрап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92447" cy="4299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Идея метода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имеющаяся выборка – это единственная информация об истинном распределении данных</a:t>
            </a:r>
            <a:r>
              <a:rPr lang="en-US" sz="2400" dirty="0">
                <a:solidFill>
                  <a:srgbClr val="373737"/>
                </a:solidFill>
              </a:rPr>
              <a:t>  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Давайте приблизим истинное распределение эмпирическим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есть </a:t>
            </a: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сами себя вытащим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Предполагается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</a:t>
            </a:r>
            <a:r>
              <a:rPr lang="ru-RU" sz="2400" dirty="0" err="1">
                <a:solidFill>
                  <a:srgbClr val="373737"/>
                </a:solidFill>
              </a:rPr>
              <a:t>бутстрап</a:t>
            </a:r>
            <a:r>
              <a:rPr lang="ru-RU" sz="2400" dirty="0">
                <a:solidFill>
                  <a:srgbClr val="373737"/>
                </a:solidFill>
              </a:rPr>
              <a:t>-распределение окажется похожим на реальное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31957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18774" cy="159501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 </a:t>
                </a:r>
                <a:r>
                  <a:rPr lang="en-US" sz="2400" dirty="0">
                    <a:solidFill>
                      <a:srgbClr val="373737"/>
                    </a:solidFill>
                  </a:rPr>
                  <a:t>C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аши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есть выборка из двух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построить по этой выборке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бутстрап</a:t>
                </a:r>
                <a:r>
                  <a:rPr lang="ru-RU" sz="2400" dirty="0">
                    <a:solidFill>
                      <a:srgbClr val="373737"/>
                    </a:solidFill>
                  </a:rPr>
                  <a:t>-распределение для статистики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051F9E5-9380-2945-B00A-EC834A8E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18774" cy="1595015"/>
              </a:xfrm>
              <a:prstGeom prst="rect">
                <a:avLst/>
              </a:prstGeom>
              <a:blipFill>
                <a:blip r:embed="rId3"/>
                <a:stretch>
                  <a:fillRect l="-2076" t="-5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2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9799</Words>
  <Application>Microsoft Macintosh PowerPoint</Application>
  <PresentationFormat>Экран (4:3)</PresentationFormat>
  <Paragraphs>2454</Paragraphs>
  <Slides>247</Slides>
  <Notes>116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247</vt:i4>
      </vt:variant>
    </vt:vector>
  </HeadingPairs>
  <TitlesOfParts>
    <vt:vector size="258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MyriadPro-Bold</vt:lpstr>
      <vt:lpstr>MyriadPro-Regular</vt:lpstr>
      <vt:lpstr>Times New Roman</vt:lpstr>
      <vt:lpstr>Zapf Dingbats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Непараметрические критерии</vt:lpstr>
      <vt:lpstr>Непараметрические критерии</vt:lpstr>
      <vt:lpstr>Непараметрические критерии</vt:lpstr>
      <vt:lpstr>Непараметрические критерии</vt:lpstr>
      <vt:lpstr>Непараметрические критерии</vt:lpstr>
      <vt:lpstr>Непараметрические критерии</vt:lpstr>
      <vt:lpstr>Непараметрические критерии</vt:lpstr>
      <vt:lpstr>Презентация PowerPoint</vt:lpstr>
      <vt:lpstr>Идея критерия</vt:lpstr>
      <vt:lpstr>Идея критерия</vt:lpstr>
      <vt:lpstr>Идея критерия</vt:lpstr>
      <vt:lpstr>Критерии знаков (одновыборочный)</vt:lpstr>
      <vt:lpstr>Критерии знаков (одновыборочный)</vt:lpstr>
      <vt:lpstr>Критерии знаков (одновыборочный)</vt:lpstr>
      <vt:lpstr>Критерии знаков (одновыборочный)</vt:lpstr>
      <vt:lpstr>Задача о попугаях</vt:lpstr>
      <vt:lpstr>Задача о попугаях</vt:lpstr>
      <vt:lpstr>Задача о попугаях</vt:lpstr>
      <vt:lpstr>Задача о попугаях</vt:lpstr>
      <vt:lpstr>Задача о попугаях</vt:lpstr>
      <vt:lpstr>Задача о попугаях</vt:lpstr>
      <vt:lpstr>Задача о попугаях</vt:lpstr>
      <vt:lpstr>Критерии знаков (двухвыборочный)</vt:lpstr>
      <vt:lpstr>Критерии знаков (двухвыборочный)</vt:lpstr>
      <vt:lpstr>Критерии знаков (двухвыборочный)</vt:lpstr>
      <vt:lpstr>Критерии знаков (двухвыборочный)</vt:lpstr>
      <vt:lpstr>Задача про апелляцию</vt:lpstr>
      <vt:lpstr>Задача про апелляцию</vt:lpstr>
      <vt:lpstr>Задача про апелляцию</vt:lpstr>
      <vt:lpstr>Задача про апелляцию</vt:lpstr>
      <vt:lpstr>Задача про апелляцию</vt:lpstr>
      <vt:lpstr>Задача про апелляцию</vt:lpstr>
      <vt:lpstr>Задача про апелляцию</vt:lpstr>
      <vt:lpstr>Резюме</vt:lpstr>
      <vt:lpstr>Резюме</vt:lpstr>
      <vt:lpstr>Резюме</vt:lpstr>
      <vt:lpstr>Презентация PowerPoint</vt:lpstr>
      <vt:lpstr>Идея критерия</vt:lpstr>
      <vt:lpstr>Идея критерия</vt:lpstr>
      <vt:lpstr>Презентация PowerPoint</vt:lpstr>
      <vt:lpstr>Презентация PowerPoint</vt:lpstr>
      <vt:lpstr>Критерии Уилкоксона (одновыборочный)</vt:lpstr>
      <vt:lpstr>Критерии Уилкоксона (одновыборочный)</vt:lpstr>
      <vt:lpstr>Критерии Уилкоксона (одновыборочный)</vt:lpstr>
      <vt:lpstr>Критерии Уилкоксона (одновыборочный)</vt:lpstr>
      <vt:lpstr>Распределение статистики</vt:lpstr>
      <vt:lpstr>Распределение статистики</vt:lpstr>
      <vt:lpstr>Распределение статистики</vt:lpstr>
      <vt:lpstr>Распределение статистики</vt:lpstr>
      <vt:lpstr>Распределение статистики</vt:lpstr>
      <vt:lpstr>Распределение статистики</vt:lpstr>
      <vt:lpstr>Апроксимация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Критерии Уилкоксона (двухвыборочный)</vt:lpstr>
      <vt:lpstr>Критерии Уилкоксона (двухвыборочный)</vt:lpstr>
      <vt:lpstr>Критерии Уилкоксона (двухвыборочный)</vt:lpstr>
      <vt:lpstr>Критерии Уилкоксона (двухвыборочный)</vt:lpstr>
      <vt:lpstr>Критерии Уилкоксона (двухвыборочный)</vt:lpstr>
      <vt:lpstr>Задача про апелляцию</vt:lpstr>
      <vt:lpstr>Задача про апелляцию</vt:lpstr>
      <vt:lpstr>Задача про апелляцию</vt:lpstr>
      <vt:lpstr>Задача про апелляцию</vt:lpstr>
      <vt:lpstr>Задача про апелляцию</vt:lpstr>
      <vt:lpstr>Критерии Манна-Уитни (двухвыборочный)</vt:lpstr>
      <vt:lpstr>Критерии Манна-Уитни (двухвыборочный)</vt:lpstr>
      <vt:lpstr>Критерии Манна-Уитни (двухвыборочный)</vt:lpstr>
      <vt:lpstr>Критерии Манна-Уитни (двухвыборочный)</vt:lpstr>
      <vt:lpstr>Критерии Манна-Уитни (двухвыборочный)</vt:lpstr>
      <vt:lpstr>Критерии Манна-Уитни (двухвыборочный)</vt:lpstr>
      <vt:lpstr>Задача про кофе</vt:lpstr>
      <vt:lpstr>Задача про кофе</vt:lpstr>
      <vt:lpstr>Задача про кофе</vt:lpstr>
      <vt:lpstr>Задача про кофе</vt:lpstr>
      <vt:lpstr>Задача про кофе</vt:lpstr>
      <vt:lpstr>Задача про кофе</vt:lpstr>
      <vt:lpstr>Резюме</vt:lpstr>
      <vt:lpstr>Резюме</vt:lpstr>
      <vt:lpstr>Резюме</vt:lpstr>
      <vt:lpstr>Презентация PowerPoint</vt:lpstr>
      <vt:lpstr>Бутстрап </vt:lpstr>
      <vt:lpstr>Бутстрап </vt:lpstr>
      <vt:lpstr>Бутстрап </vt:lpstr>
      <vt:lpstr>Бутстрап </vt:lpstr>
      <vt:lpstr>Бутстрап </vt:lpstr>
      <vt:lpstr>Бутстрап </vt:lpstr>
      <vt:lpstr>Бутстрап </vt:lpstr>
      <vt:lpstr>Бутстрап </vt:lpstr>
      <vt:lpstr>Пример</vt:lpstr>
      <vt:lpstr>Пример</vt:lpstr>
      <vt:lpstr>Пример</vt:lpstr>
      <vt:lpstr>Пример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Схема бутстрапа</vt:lpstr>
      <vt:lpstr>Схема бутстрапа</vt:lpstr>
      <vt:lpstr>Схема бутстрапа</vt:lpstr>
      <vt:lpstr>Схема бутстрапа</vt:lpstr>
      <vt:lpstr>Схема бутстрапа</vt:lpstr>
      <vt:lpstr>Схема бутстрапа</vt:lpstr>
      <vt:lpstr>Схема бутстрапа</vt:lpstr>
      <vt:lpstr>Схема бутстрапа</vt:lpstr>
      <vt:lpstr>Доверительный интервал Эфрона</vt:lpstr>
      <vt:lpstr>Доверительный интервал Эфрона</vt:lpstr>
      <vt:lpstr>Презентация PowerPoint</vt:lpstr>
      <vt:lpstr>Центрирование </vt:lpstr>
      <vt:lpstr>Центрирование </vt:lpstr>
      <vt:lpstr>Центрирование </vt:lpstr>
      <vt:lpstr>Центрирование </vt:lpstr>
      <vt:lpstr>Центрирование </vt:lpstr>
      <vt:lpstr>Доверительный интервал Холла</vt:lpstr>
      <vt:lpstr>Доверительный интервал Холла</vt:lpstr>
      <vt:lpstr>Доверительный интервал Холла</vt:lpstr>
      <vt:lpstr>Доверительный интервал Холла</vt:lpstr>
      <vt:lpstr>Доверительный интервал Холла</vt:lpstr>
      <vt:lpstr>Доверительный интервал Холла</vt:lpstr>
      <vt:lpstr>t-процентильный доверительный интервал</vt:lpstr>
      <vt:lpstr>t-процентильный доверительный интервал</vt:lpstr>
      <vt:lpstr>t-процентильный доверительный интервал</vt:lpstr>
      <vt:lpstr>t-процентильный доверительный интервал</vt:lpstr>
      <vt:lpstr>t-процентильный доверительный интервал</vt:lpstr>
      <vt:lpstr>t-процентильный доверительный интервал</vt:lpstr>
      <vt:lpstr>t-процентильный доверительный интервал</vt:lpstr>
      <vt:lpstr>Проверка гипотез при помощи бутстрапа</vt:lpstr>
      <vt:lpstr>Проверка гипотез при помощи бутстрапа</vt:lpstr>
      <vt:lpstr>Проверка гипотез при помощи бутстрапа</vt:lpstr>
      <vt:lpstr>Проверка гипотез при помощи бутстрапа</vt:lpstr>
      <vt:lpstr>Проблемы бутстрапа</vt:lpstr>
      <vt:lpstr>Проблемы бутстрапа</vt:lpstr>
      <vt:lpstr>Проблемы бутстрапа</vt:lpstr>
      <vt:lpstr>Проблемы бутстрапа</vt:lpstr>
      <vt:lpstr>Проблемы бутстрапа</vt:lpstr>
      <vt:lpstr>Сколько процентов выборки берем</vt:lpstr>
      <vt:lpstr>Сколько процентов выборки берем</vt:lpstr>
      <vt:lpstr>Сколько процентов выборки берем</vt:lpstr>
      <vt:lpstr>Сколько процентов выборки берем</vt:lpstr>
      <vt:lpstr>Пример</vt:lpstr>
      <vt:lpstr>Пример</vt:lpstr>
      <vt:lpstr>Пример</vt:lpstr>
      <vt:lpstr>Пример</vt:lpstr>
      <vt:lpstr>Резюме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Критерии согласия</vt:lpstr>
      <vt:lpstr>Критерии согласия</vt:lpstr>
      <vt:lpstr>Критерии согласия</vt:lpstr>
      <vt:lpstr>Критерии согласия</vt:lpstr>
      <vt:lpstr>Критерии согласия</vt:lpstr>
      <vt:lpstr>Критерии согласия</vt:lpstr>
      <vt:lpstr>Расстояние между функциями</vt:lpstr>
      <vt:lpstr>Критерий Колмогорова</vt:lpstr>
      <vt:lpstr>Презентация PowerPoint</vt:lpstr>
      <vt:lpstr>Презентация PowerPoint</vt:lpstr>
      <vt:lpstr>Презентация PowerPoint</vt:lpstr>
      <vt:lpstr>Критерий Колмогорова</vt:lpstr>
      <vt:lpstr>Критерий Колмогорова</vt:lpstr>
      <vt:lpstr>Критерий Колмогорова</vt:lpstr>
      <vt:lpstr>Критерий Колмогорова</vt:lpstr>
      <vt:lpstr>Другие способы искать расстояние</vt:lpstr>
      <vt:lpstr>Другие способы искать расстояние</vt:lpstr>
      <vt:lpstr>Другие способы искать расстояние</vt:lpstr>
      <vt:lpstr>Другие способы искать расстояние</vt:lpstr>
      <vt:lpstr>Другие способы искать расстояние</vt:lpstr>
      <vt:lpstr>Критерий Крамера-Мизеса</vt:lpstr>
      <vt:lpstr>Критерий Андерсона-Дарлинга</vt:lpstr>
      <vt:lpstr>Критерий Андерсона-Дарлинга</vt:lpstr>
      <vt:lpstr>Критерий Андерсона-Дарлинга</vt:lpstr>
      <vt:lpstr>Гипотезы об однородности выборок</vt:lpstr>
      <vt:lpstr>Гипотезы об однородности выборок</vt:lpstr>
      <vt:lpstr>Гипотезы об однородности выборок</vt:lpstr>
      <vt:lpstr>Критерий Колмогорова-Смирнова</vt:lpstr>
      <vt:lpstr>Критерий Колмогорова-Смирнова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Критерий Пирсона</vt:lpstr>
      <vt:lpstr>Пример:</vt:lpstr>
      <vt:lpstr>Пример:</vt:lpstr>
      <vt:lpstr>Пример:</vt:lpstr>
      <vt:lpstr>Пример:</vt:lpstr>
      <vt:lpstr>Пример:</vt:lpstr>
      <vt:lpstr>Пример:</vt:lpstr>
      <vt:lpstr>Пример:</vt:lpstr>
      <vt:lpstr>Пример:</vt:lpstr>
      <vt:lpstr>Пример:</vt:lpstr>
      <vt:lpstr>Критерий Пирсона</vt:lpstr>
      <vt:lpstr>Критерий Пирсона</vt:lpstr>
      <vt:lpstr>Критерий Пирсона</vt:lpstr>
      <vt:lpstr>Критерий Пирсона</vt:lpstr>
      <vt:lpstr>Гипотезы об однородности выборок</vt:lpstr>
      <vt:lpstr>Критерий Пирсона</vt:lpstr>
      <vt:lpstr>Критерий Пирсона</vt:lpstr>
      <vt:lpstr>Критерий Пирсона</vt:lpstr>
      <vt:lpstr>Критерий Пирсона</vt:lpstr>
      <vt:lpstr>Презентация PowerPoint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Филипп Ульянкин</cp:lastModifiedBy>
  <cp:revision>2095</cp:revision>
  <cp:lastPrinted>2020-10-22T18:56:38Z</cp:lastPrinted>
  <dcterms:created xsi:type="dcterms:W3CDTF">2005-01-01T07:06:31Z</dcterms:created>
  <dcterms:modified xsi:type="dcterms:W3CDTF">2020-10-22T18:57:33Z</dcterms:modified>
</cp:coreProperties>
</file>